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420" r:id="rId4"/>
    <p:sldId id="422" r:id="rId5"/>
    <p:sldId id="41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18921472"/>
        <c:axId val="118931456"/>
      </c:barChart>
      <c:catAx>
        <c:axId val="11892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31456"/>
        <c:crosses val="autoZero"/>
        <c:auto val="1"/>
        <c:lblAlgn val="ctr"/>
        <c:lblOffset val="100"/>
        <c:noMultiLvlLbl val="0"/>
      </c:catAx>
      <c:valAx>
        <c:axId val="11893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2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46080"/>
        <c:axId val="126847616"/>
      </c:barChart>
      <c:catAx>
        <c:axId val="1268460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26847616"/>
        <c:crosses val="autoZero"/>
        <c:auto val="1"/>
        <c:lblAlgn val="ctr"/>
        <c:lblOffset val="100"/>
        <c:noMultiLvlLbl val="0"/>
      </c:catAx>
      <c:valAx>
        <c:axId val="1268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84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87708"/>
              </p:ext>
            </p:extLst>
          </p:nvPr>
        </p:nvGraphicFramePr>
        <p:xfrm>
          <a:off x="-1908720" y="-3"/>
          <a:ext cx="11052720" cy="687211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76609166"/>
                    </a:ext>
                  </a:extLst>
                </a:gridCol>
                <a:gridCol w="2807486">
                  <a:extLst>
                    <a:ext uri="{9D8B030D-6E8A-4147-A177-3AD203B41FA5}">
                      <a16:colId xmlns:a16="http://schemas.microsoft.com/office/drawing/2014/main" val="552584072"/>
                    </a:ext>
                  </a:extLst>
                </a:gridCol>
                <a:gridCol w="714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(10)</a:t>
                      </a:r>
                    </a:p>
                  </a:txBody>
                  <a:tcPr marL="22297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  736            от  19.04.2023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№1 ДУП «Санаторий «Нарочь»Пляж №2 ДУП «Санаторий «Нарочь»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санаторий «Нарочь»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"Нарочь" ОСВОД Спасательная станция "Нарочь"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ДУП санаторий «Нарочанка»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санаторий «Нарочанка»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7163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Санаторий «Журавушка»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КПУП « Минскхлебпром»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"Зубренок" ОСВОД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УО НДООЦ «Зубренок»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УО НДООЦ «Зубренок»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"Зубренок" ОСВОД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ОЦ «Нарочанка»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«Санаторий «Нарочанка»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9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Пляжно- парковая зона к.п.Нарочь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Национальный парк «Нарочанский»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РСКУП «Санаторий «Белая Русь»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РСКУП «Санаторий «Белая Русь», МВД РБ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"Нарочь"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9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ГЛОУ «Санаторий «Сосны»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ГЛОУ «Санаторий «Сосны», управления делами Президента РБ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"Наносы Отдых"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Наносы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 на оз.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Мястро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г.Мядель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Мядельская спасательная станция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22297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озере Дикое городской пляж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«Несвижское ЖКХ»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№181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 спасательный пост ОСВОД (круглогодичный)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3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«Тихая заводь»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Городейский поселковый исполком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24.01.22</a:t>
                      </a: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"Тихая заводъ" ОСВОД (сезонный)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озере д.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С.Липка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сельисполком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Пуховичский (5)</a:t>
                      </a:r>
                    </a:p>
                  </a:txBody>
                  <a:tcPr marL="185816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Титовка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№951 от 31.03.2022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Марьиногорский спасательный пост ОСВОД (круглогодичный)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22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Материнское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"Материнский" спасательный пост ОСВОД (сезонный)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69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Михайловское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«Пуховичское ПМС»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"Михайловский" спасательный пост ОСВОД (сезонный)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водоёме аг. Дукора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водоеме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Узляны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Жилтеплосервис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Слуцкий (2)</a:t>
                      </a:r>
                    </a:p>
                  </a:txBody>
                  <a:tcPr marL="148653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Водохранилище Рудня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ОДО «Универсалсервис»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№892 от 25.03.2022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122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Случь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районе 11 городка ул. Социалистическая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г.Слуцк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КУП «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Слуцкое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Слуцкий спасательный пост ОСВОД (круглогодичный)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8540"/>
              </p:ext>
            </p:extLst>
          </p:nvPr>
        </p:nvGraphicFramePr>
        <p:xfrm>
          <a:off x="-1908720" y="9"/>
          <a:ext cx="11052720" cy="669934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769614030"/>
                    </a:ext>
                  </a:extLst>
                </a:gridCol>
                <a:gridCol w="2525968">
                  <a:extLst>
                    <a:ext uri="{9D8B030D-6E8A-4147-A177-3AD203B41FA5}">
                      <a16:colId xmlns:a16="http://schemas.microsoft.com/office/drawing/2014/main" val="3695016856"/>
                    </a:ext>
                  </a:extLst>
                </a:gridCol>
                <a:gridCol w="606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7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Смолевичский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153262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Пляж, Смолевичское водохранилище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«ПМК-72»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№903 от 29.03. 2022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Смолевичская спасательная станция ОСВОД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«Смолевичское ЖКХ»</a:t>
                      </a:r>
                      <a:endParaRPr lang="x-none"/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Пляж, Петровичское водохранилище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Драчковский сельисполком КУП «Смолевичское ЖКХ»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Петровичский спасательный пост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Дубровское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водохранилище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Озерицкий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Агро»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Солигорский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(2)</a:t>
                      </a:r>
                    </a:p>
                  </a:txBody>
                  <a:tcPr marL="191578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54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Пляжная зона Солигорского водохранилища в г. Солигорске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СТУШИ 1 «ЖКХ «Комплекс»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№447от  28.03.2023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Солигорский пост ОСВОД(сезонный)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Пляжная зона водоема д.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Саковичи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Старобинский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сельисполком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ГЛХУ Старобинский лесхоз», ГП «Эко Комплекс»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"Саковичи" ОСВОД (сезонный) 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</a:t>
                      </a:r>
                    </a:p>
                  </a:txBody>
                  <a:tcPr marL="153262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пруд в д. Буденичи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«Стародорожский лесхоз»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№308 от 18.04.2018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№2 пост ОСВОД(сезонный)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озеро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Скачальское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«Стародорожский лесхоз»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Скачальское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Водохранилище "Левки"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«Стародорожское ПМС»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Левки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пруд в г. Старые Дороги по ул. Московская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8316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№1 пост ОСВОД (круглогодичный)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(7)</a:t>
                      </a:r>
                    </a:p>
                  </a:txBody>
                  <a:tcPr marL="191578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Городекой пляж на р. Неман, ул. Набережная, г. Столбцы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№384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спасательный пост №2 ОСВОД 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985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на озере г. Столбцы ( ул.17 Сентября)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«Столбцовский ОКС»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15.03.2022</a:t>
                      </a:r>
                    </a:p>
                  </a:txBody>
                  <a:tcPr marL="38316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спасательный пост №1ОСВОД (круглогодичный)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на р. Неман ТОК «Высокий берег»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ТОК «Высокий берег»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р. Неман вблизи детского оздоровительного лагеря «Теремок»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«Вишневецкий- агро»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"Теремок" ОСВОД(сезонный)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реке Неман вблизи д.Жуков Борок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СХФ «Аталезь-агро»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озере Кромань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«Столбцовский лесхоз»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д. Подгорная (правая сторона)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Рудьмянское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хозяйство»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57183"/>
              </p:ext>
            </p:extLst>
          </p:nvPr>
        </p:nvGraphicFramePr>
        <p:xfrm>
          <a:off x="-1908720" y="-1"/>
          <a:ext cx="11052720" cy="672210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54">
                  <a:extLst>
                    <a:ext uri="{9D8B030D-6E8A-4147-A177-3AD203B41FA5}">
                      <a16:colId xmlns:a16="http://schemas.microsoft.com/office/drawing/2014/main" val="4114728143"/>
                    </a:ext>
                  </a:extLst>
                </a:gridCol>
                <a:gridCol w="297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601">
                  <a:extLst>
                    <a:ext uri="{9D8B030D-6E8A-4147-A177-3AD203B41FA5}">
                      <a16:colId xmlns:a16="http://schemas.microsoft.com/office/drawing/2014/main" val="2694388540"/>
                    </a:ext>
                  </a:extLst>
                </a:gridCol>
                <a:gridCol w="236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3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Узденский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</a:t>
                      </a:r>
                    </a:p>
                  </a:txBody>
                  <a:tcPr marL="38501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для купания на р. Неман, аг. Могильно, ул. Школьная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для купания на р. Неман, аг. Могильно, ул. Школьная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№575 от 22.03.2022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Лошанском водохранилище в районе д. Кривели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Лошанском водохранилище в районе д. Кривели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"Лошанский" спасательный пост ОСВОД (сезонный)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в аг. Озеро по ул. Первомайской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в аг. Озеро по ул. Первомайской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168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"Озеро"ОСВОД (сезонный)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по ул. Неманская в г. Узда</a:t>
                      </a:r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по ул. Неманская в г. Узда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Узденское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Червенский (2)</a:t>
                      </a:r>
                    </a:p>
                  </a:txBody>
                  <a:tcPr marL="320842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7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Натальевск</a:t>
                      </a:r>
                      <a:endParaRPr lang="x-none"/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Натальевск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«Червенское ЖКХ»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«Червенское ЖКХ»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№488 от 28.03.2022 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Червенский спасательный пост ОСВОД(круглогодичный)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отдыха, р. Волма, д. Озерный</a:t>
                      </a:r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отдыха, р. Волма, д. Озерный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«Волма», ГП «Минтранс»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«Волма», ГП «Минтранс»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168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06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г.Жодино (1)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30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Плиса в г. Жодино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Плиса в г. Жодино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ГУП «Объединение ЖКХ»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«Объединение ЖКХ»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№341 от 02.03.2022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"Жодинский" спасательный пост ОСВОД(круглогодичный)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785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7439">
                <a:tc gridSpan="7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95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148896"/>
              </p:ext>
            </p:extLst>
          </p:nvPr>
        </p:nvGraphicFramePr>
        <p:xfrm>
          <a:off x="261687" y="1439273"/>
          <a:ext cx="8707856" cy="4457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143">
                  <a:extLst>
                    <a:ext uri="{9D8B030D-6E8A-4147-A177-3AD203B41FA5}">
                      <a16:colId xmlns:a16="http://schemas.microsoft.com/office/drawing/2014/main" val="346064062"/>
                    </a:ext>
                  </a:extLst>
                </a:gridCol>
                <a:gridCol w="563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85">
                  <a:extLst>
                    <a:ext uri="{9D8B030D-6E8A-4147-A177-3AD203B41FA5}">
                      <a16:colId xmlns:a16="http://schemas.microsoft.com/office/drawing/2014/main" val="1173613902"/>
                    </a:ext>
                  </a:extLst>
                </a:gridCol>
                <a:gridCol w="628792">
                  <a:extLst>
                    <a:ext uri="{9D8B030D-6E8A-4147-A177-3AD203B41FA5}">
                      <a16:colId xmlns:a16="http://schemas.microsoft.com/office/drawing/2014/main" val="1228458261"/>
                    </a:ext>
                  </a:extLst>
                </a:gridCol>
                <a:gridCol w="565699">
                  <a:extLst>
                    <a:ext uri="{9D8B030D-6E8A-4147-A177-3AD203B41FA5}">
                      <a16:colId xmlns:a16="http://schemas.microsoft.com/office/drawing/2014/main" val="4083840797"/>
                    </a:ext>
                  </a:extLst>
                </a:gridCol>
                <a:gridCol w="648294">
                  <a:extLst>
                    <a:ext uri="{9D8B030D-6E8A-4147-A177-3AD203B41FA5}">
                      <a16:colId xmlns:a16="http://schemas.microsoft.com/office/drawing/2014/main" val="1947395789"/>
                    </a:ext>
                  </a:extLst>
                </a:gridCol>
                <a:gridCol w="548902">
                  <a:extLst>
                    <a:ext uri="{9D8B030D-6E8A-4147-A177-3AD203B41FA5}">
                      <a16:colId xmlns:a16="http://schemas.microsoft.com/office/drawing/2014/main" val="2320164892"/>
                    </a:ext>
                  </a:extLst>
                </a:gridCol>
                <a:gridCol w="573656">
                  <a:extLst>
                    <a:ext uri="{9D8B030D-6E8A-4147-A177-3AD203B41FA5}">
                      <a16:colId xmlns:a16="http://schemas.microsoft.com/office/drawing/2014/main" val="2195721957"/>
                    </a:ext>
                  </a:extLst>
                </a:gridCol>
                <a:gridCol w="586126">
                  <a:extLst>
                    <a:ext uri="{9D8B030D-6E8A-4147-A177-3AD203B41FA5}">
                      <a16:colId xmlns:a16="http://schemas.microsoft.com/office/drawing/2014/main" val="2201166603"/>
                    </a:ext>
                  </a:extLst>
                </a:gridCol>
                <a:gridCol w="636008">
                  <a:extLst>
                    <a:ext uri="{9D8B030D-6E8A-4147-A177-3AD203B41FA5}">
                      <a16:colId xmlns:a16="http://schemas.microsoft.com/office/drawing/2014/main" val="2718156956"/>
                    </a:ext>
                  </a:extLst>
                </a:gridCol>
                <a:gridCol w="470452">
                  <a:extLst>
                    <a:ext uri="{9D8B030D-6E8A-4147-A177-3AD203B41FA5}">
                      <a16:colId xmlns:a16="http://schemas.microsoft.com/office/drawing/2014/main" val="2807621940"/>
                    </a:ext>
                  </a:extLst>
                </a:gridCol>
                <a:gridCol w="712129">
                  <a:extLst>
                    <a:ext uri="{9D8B030D-6E8A-4147-A177-3AD203B41FA5}">
                      <a16:colId xmlns:a16="http://schemas.microsoft.com/office/drawing/2014/main" val="3395397775"/>
                    </a:ext>
                  </a:extLst>
                </a:gridCol>
              </a:tblGrid>
              <a:tr h="158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24581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8543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87584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749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59012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18856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36864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4483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7393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0791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374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97742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9724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9228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33585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150283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0006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924355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11131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005068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0528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64563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85006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38884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7869EF-7CC3-4C03-A175-7184CC23DA2B}"/>
              </a:ext>
            </a:extLst>
          </p:cNvPr>
          <p:cNvSpPr txBox="1"/>
          <p:nvPr/>
        </p:nvSpPr>
        <p:spPr>
          <a:xfrm>
            <a:off x="2773680" y="1139190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2011 по 2022 года</a:t>
            </a:r>
            <a:endParaRPr lang="x-none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69022"/>
              </p:ext>
            </p:extLst>
          </p:nvPr>
        </p:nvGraphicFramePr>
        <p:xfrm>
          <a:off x="179514" y="832866"/>
          <a:ext cx="8640957" cy="5620476"/>
        </p:xfrm>
        <a:graphic>
          <a:graphicData uri="http://schemas.openxmlformats.org/drawingml/2006/table">
            <a:tbl>
              <a:tblPr/>
              <a:tblGrid>
                <a:gridCol w="93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1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35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78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04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41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районов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Березинский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Борисовский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Вилейский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Воложинский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Дзержинский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гор. Жодино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Клецкий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2(-1)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Копыльский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Крупский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Логойский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Любанский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Молодечненский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Мядельский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10(-1)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Несвижский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Пуховичский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Слуцкий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Смолевичский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Солигорский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2(-2)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Стародорожский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Столбцовский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Узденский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Червенский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134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314793"/>
            <a:ext cx="9143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 массового купания населения, определенных решениями райисполкомов и </a:t>
            </a:r>
            <a:r>
              <a:rPr kumimoji="0" lang="ru-RU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Жодинского</a:t>
            </a: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горисполкома на 2012-2023 гг.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2230"/>
              </p:ext>
            </p:extLst>
          </p:nvPr>
        </p:nvGraphicFramePr>
        <p:xfrm>
          <a:off x="-2268760" y="4"/>
          <a:ext cx="11412758" cy="7124217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1027925081"/>
                    </a:ext>
                  </a:extLst>
                </a:gridCol>
                <a:gridCol w="2740937">
                  <a:extLst>
                    <a:ext uri="{9D8B030D-6E8A-4147-A177-3AD203B41FA5}">
                      <a16:colId xmlns:a16="http://schemas.microsoft.com/office/drawing/2014/main" val="3389743417"/>
                    </a:ext>
                  </a:extLst>
                </a:gridCol>
                <a:gridCol w="542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зон массового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Закрепленная организация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 дата решения Р(Г)ИК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Наличие спасательного объекта</a:t>
                      </a: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Березинский (4)</a:t>
                      </a:r>
                    </a:p>
                  </a:txBody>
                  <a:tcPr marL="75523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Городекой пляж на р. Березина к востоку от ул. Ульянова в г. Березино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РКУП «Березинское ЖКХ»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№353 от 21.03.2023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Березенский спасательный пост ОСВОД (круглогодичный)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д.Поплавы, Березинского р-на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«Здравушка-милк»,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Поплавский с/с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д.Маческ, Березинского р-на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УП«АгроМАЗ», 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Погостский с/с 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Акватория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р.Березина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пер.Речному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г.Березино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РКУП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Березинское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Борисовский (8)</a:t>
                      </a:r>
                    </a:p>
                  </a:txBody>
                  <a:tcPr marL="94404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по ул. Красноармейской в г. Борисове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ПУП «Борисовский комбинат текстильных материалов», ОАО «Резинотехника»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№559 от 22.03.2023</a:t>
                      </a:r>
                    </a:p>
                  </a:txBody>
                  <a:tcPr marL="18881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0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ул. Парашютистов в г. Борисове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«Полимиз»,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7762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«ОАО Лесохимик»,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шпалопропиточный завод»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69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городской пляж в районе пешеходного моста через р. Березину в г. Борисове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завод агрегатов», УП «Жилье»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Борисовская сп. станция ОСВОД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ул. П. Осипенко в г. Борисове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ДОК», УП «Бумажная фабрика»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69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«Дубки» в районе железнодорожного моста через р. Березина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«Борисовдрев», филиал «Боримак» УП БКХ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Сезонный Спасательный пост "Дубки"ОСВОД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38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«Пески» на правом берегу р. Березина в районе д. М. Стахово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ГОЛХУ «Борисовский опытный лесхоз»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Пригородный сельисполком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53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«Брилевское поле» в районе д. Студенка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«завод сборного железобетона»,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5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«Борисовжилстрой», Веселовский сельисполком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648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правом берегу р. Березина в районе д. Б.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Стахово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 д. Дудинка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завод медицинских препаратов», ГОЛХУ «Борисовский опытный лесхоз»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пост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"Дудинка" СОВОД (сезонный)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53165"/>
              </p:ext>
            </p:extLst>
          </p:nvPr>
        </p:nvGraphicFramePr>
        <p:xfrm>
          <a:off x="-2124744" y="0"/>
          <a:ext cx="11268743" cy="6857999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472294137"/>
                    </a:ext>
                  </a:extLst>
                </a:gridCol>
                <a:gridCol w="2842562">
                  <a:extLst>
                    <a:ext uri="{9D8B030D-6E8A-4147-A177-3AD203B41FA5}">
                      <a16:colId xmlns:a16="http://schemas.microsoft.com/office/drawing/2014/main" val="2612121746"/>
                    </a:ext>
                  </a:extLst>
                </a:gridCol>
                <a:gridCol w="704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Вилейский (4)</a:t>
                      </a:r>
                    </a:p>
                  </a:txBody>
                  <a:tcPr marL="30211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Детский пляж на р. Вилия «Солнечный» по ул. Московской в г. Вилейка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«Вилейское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№367 от 18.03.2022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, Вилейское водохранилище, г. Вилейка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«Вилейское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Вилейская спасательная станция ОСВОД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Слободское озеро пляж Вилейского в-ща вблизи д.Косута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ГОЛХУ «Вилейский опытный лесхоз»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пост "Косута" ОСВОД (сезонный)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Пруд в д. Осиповичи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Вилейское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 (5)</a:t>
                      </a:r>
                    </a:p>
                  </a:txBody>
                  <a:tcPr marL="251762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«Воложинское водохранилище»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 Воложинский жилкомхоз»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№495 от 29.03.2022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 спасательный пост ОСВОД (сезонный)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1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«Желтый берег»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«Воложинский лесхоз»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070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«Саковщина»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 Воложинский жилкомхоз»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Саковщинский спасательный пост ОСВОД (круглогодичный)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"Выгоничи"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ИП Зинченко 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1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Погорелка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ГЛХУ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лесхоз»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070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Дзержинский (3)</a:t>
                      </a:r>
                    </a:p>
                  </a:txBody>
                  <a:tcPr marL="251762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 Дя гильно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«Дзержинское ЖКХ»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№608 от 21.03.2022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Дзержинский спасательный пост ОСВОД (круглогодичный)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 Полоневичи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«Дзержинское ЖКХ»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"Полоневичи" ОСВОД (сезонный)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1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курортно-санаторной зоны «Веста»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Сервистный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центр Веста»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Клецкий (2)</a:t>
                      </a:r>
                    </a:p>
                  </a:txBody>
                  <a:tcPr marL="402819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«Клецкий пруд», г. Клецк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КУП «Клецкое </a:t>
                      </a:r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ЖКХ»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№400 от 29.03.2022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Клецкий спасательный пост ОСВОД (круглогодичный)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Беразнячок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Морочский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СИК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690496"/>
              </p:ext>
            </p:extLst>
          </p:nvPr>
        </p:nvGraphicFramePr>
        <p:xfrm>
          <a:off x="-2052736" y="3"/>
          <a:ext cx="11196736" cy="677474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579292983"/>
                    </a:ext>
                  </a:extLst>
                </a:gridCol>
                <a:gridCol w="2600897">
                  <a:extLst>
                    <a:ext uri="{9D8B030D-6E8A-4147-A177-3AD203B41FA5}">
                      <a16:colId xmlns:a16="http://schemas.microsoft.com/office/drawing/2014/main" val="2190661112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67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Копыльский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28989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№2, г. Копыль у аг.Песочное</a:t>
                      </a:r>
                    </a:p>
                  </a:txBody>
                  <a:tcPr marL="41413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«Копыльское ЖКХ»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№401 от 15.03.2022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Копыльский спасательный пост ОСВОД (круглогодичный)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в д. Богуши</a:t>
                      </a:r>
                    </a:p>
                  </a:txBody>
                  <a:tcPr marL="41413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"ПМК-11" г.Копыль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"Богуши"ОСВОД (сезонный)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д.Островок</a:t>
                      </a:r>
                    </a:p>
                  </a:txBody>
                  <a:tcPr marL="41413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КСУП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Докторовичи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"Островок" ОСВОД (сезонный)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(10)</a:t>
                      </a:r>
                    </a:p>
                  </a:txBody>
                  <a:tcPr marL="4601" marR="4601" marT="46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«Выспа», оз.Селява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№329 от 09.04. 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«Шип»,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«Золотой рог», оз. Селява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«Панская Купальня»,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«Заказник «Селява»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«Гузовино»,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«Заказник «Селява»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«Комсомольский берег»,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образования, спорта и туризма Крупского РИК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Селявский спасательный пост ОСВОД (сезонный)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«Лебединный берег» оз.Обида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ИП ВАСЬКО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«Селява Тур» оз. Селява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«Селява Тур»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№1 на Крупском водохранилище , ул. Набережная, г. Крупки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«Жилтеплострой»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спасательный пос ОСВОД (сезонный)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Годской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пляж №2,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Крупское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водохранилище, ул. Восточная, г. Крупки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КУП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Жилтеплострой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Логойский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(5)</a:t>
                      </a:r>
                    </a:p>
                  </a:txBody>
                  <a:tcPr marL="248478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Пруд в горнолыжном центр «Логойск»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центр «Логойск»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№585 18.03.2022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 отдыха "Логойский"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Турист-экскурс УП "Минсктурист"</a:t>
                      </a:r>
                    </a:p>
                  </a:txBody>
                  <a:tcPr marL="4601" marR="4601" marT="4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413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Пруд в горнолыжном оздоровительном комплексе «Силичи»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оздоровительный комплекс «Силичи»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6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Макова д.Погребище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центр «Логойск»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Пруд д. Россохи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ГЛХУ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Логойский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57620"/>
              </p:ext>
            </p:extLst>
          </p:nvPr>
        </p:nvGraphicFramePr>
        <p:xfrm>
          <a:off x="-1980728" y="-2"/>
          <a:ext cx="11124727" cy="685800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4072086159"/>
                    </a:ext>
                  </a:extLst>
                </a:gridCol>
                <a:gridCol w="2668071">
                  <a:extLst>
                    <a:ext uri="{9D8B030D-6E8A-4147-A177-3AD203B41FA5}">
                      <a16:colId xmlns:a16="http://schemas.microsoft.com/office/drawing/2014/main" val="692076597"/>
                    </a:ext>
                  </a:extLst>
                </a:gridCol>
                <a:gridCol w="713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993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Любанский (4)</a:t>
                      </a:r>
                    </a:p>
                  </a:txBody>
                  <a:tcPr marL="413355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в г. Любань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«Любаньское ЖКХ»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№497 от 29.03. 2022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Любанский спасательный пост ОСВОД (круглогодичный)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Любаньского водохранилища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Любанская РОС РГОО БООР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База отдыха «Бобровая Хатка»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ЧУП «Сливец и К»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5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парк семейного отдыха «Лапландия»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ИП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Лапанович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9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Минский (5)</a:t>
                      </a:r>
                    </a:p>
                  </a:txBody>
                  <a:tcPr marL="413355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№4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ГСЛХУ «Боровлянский спецлесхоз»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№3331 от 13.06.2016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Вяча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»"пляж №5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«Птичь»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ГСЛХУ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Боровлянский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спецлесхоз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"Птичь"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9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Молодечненский (4)</a:t>
                      </a:r>
                    </a:p>
                  </a:txBody>
                  <a:tcPr marL="354304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88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«Удранка» вблизи детского оздоровительного лагеря «Маяк» , в г. п.Радошковичи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«Молодечненский лесхоз»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№555 от 29.03.2022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Молодечненский спасательный пост ОСВОД (круглогодичный)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филиала «Санатория «Сосновый бор» ОАО «Белагроздравница»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«Сосновый бор»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аг. Березинское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«Коммунальник»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59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филиала « Дом отдыха» «Алеся» ОАО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Газпромтрансгаз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Беларусь»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«Дома отдыха « Алеся» ОАО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Газпромтрансгаз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Беларусь»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3026</Words>
  <Application>Microsoft Office PowerPoint</Application>
  <PresentationFormat>Экран (4:3)</PresentationFormat>
  <Paragraphs>1225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Arial Unicode MS</vt:lpstr>
      <vt:lpstr>Calibri</vt:lpstr>
      <vt:lpstr>Century Gothic</vt:lpstr>
      <vt:lpstr>Times New Roman</vt:lpstr>
      <vt:lpstr>Tw Cen MT</vt:lpstr>
      <vt:lpstr>Wingdings 3</vt:lpstr>
      <vt:lpstr>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Валентина Зуевская</cp:lastModifiedBy>
  <cp:revision>16</cp:revision>
  <dcterms:created xsi:type="dcterms:W3CDTF">2023-04-28T12:01:09Z</dcterms:created>
  <dcterms:modified xsi:type="dcterms:W3CDTF">2023-05-15T07:49:42Z</dcterms:modified>
</cp:coreProperties>
</file>