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572" r:id="rId2"/>
    <p:sldId id="642" r:id="rId3"/>
    <p:sldId id="591" r:id="rId4"/>
    <p:sldId id="610" r:id="rId5"/>
    <p:sldId id="611" r:id="rId6"/>
    <p:sldId id="616" r:id="rId7"/>
    <p:sldId id="617" r:id="rId8"/>
    <p:sldId id="618" r:id="rId9"/>
    <p:sldId id="619" r:id="rId10"/>
    <p:sldId id="644" r:id="rId11"/>
    <p:sldId id="620" r:id="rId12"/>
    <p:sldId id="645" r:id="rId13"/>
    <p:sldId id="289" r:id="rId14"/>
    <p:sldId id="648" r:id="rId15"/>
    <p:sldId id="649" r:id="rId16"/>
    <p:sldId id="654" r:id="rId17"/>
    <p:sldId id="655" r:id="rId18"/>
    <p:sldId id="305" r:id="rId19"/>
  </p:sldIdLst>
  <p:sldSz cx="9144000" cy="5143500" type="screen16x9"/>
  <p:notesSz cx="6805613" cy="99441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  <a:srgbClr val="0000FF"/>
    <a:srgbClr val="00FF00"/>
    <a:srgbClr val="3366CC"/>
    <a:srgbClr val="CC3300"/>
    <a:srgbClr val="6666FF"/>
    <a:srgbClr val="98588F"/>
    <a:srgbClr val="B42B00"/>
    <a:srgbClr val="C45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78256" autoAdjust="0"/>
  </p:normalViewPr>
  <p:slideViewPr>
    <p:cSldViewPr>
      <p:cViewPr varScale="1">
        <p:scale>
          <a:sx n="75" d="100"/>
          <a:sy n="75" d="100"/>
        </p:scale>
        <p:origin x="94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43186859261136E-2"/>
          <c:y val="0.14885151649816686"/>
          <c:w val="0.95298764049443407"/>
          <c:h val="0.680404818499037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1524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84A-441C-9B78-B4200A9C6C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131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84A-441C-9B78-B4200A9C6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Пожары</c:v>
                </c:pt>
                <c:pt idx="1">
                  <c:v>Гибель граждан от пожаров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205000</c:v>
                </c:pt>
                <c:pt idx="1">
                  <c:v>190000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A-441C-9B78-B4200A9C6C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84A-441C-9B78-B4200A9C6C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84A-441C-9B78-B4200A9C6C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Пожары</c:v>
                </c:pt>
                <c:pt idx="1">
                  <c:v>Гибель граждан от пожаров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202000</c:v>
                </c:pt>
                <c:pt idx="1">
                  <c:v>195000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4A-441C-9B78-B4200A9C6C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6319056"/>
        <c:axId val="226321296"/>
      </c:barChart>
      <c:catAx>
        <c:axId val="22631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321296"/>
        <c:crosses val="autoZero"/>
        <c:auto val="1"/>
        <c:lblAlgn val="ctr"/>
        <c:lblOffset val="100"/>
        <c:noMultiLvlLbl val="0"/>
      </c:catAx>
      <c:valAx>
        <c:axId val="226321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2631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пожаров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AC5EC05-C7EA-4ED4-A73B-CD7AD1A7790D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BF9-40AF-AFBB-135EE1BD35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D6C0B3-35D1-41D2-809E-85F0F4CE01E7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BF9-40AF-AFBB-135EE1BD35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6BA8E42-886C-446B-BF12-31534444B50B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BF9-40AF-AFBB-135EE1BD35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10ACAB0-77B6-4FF9-8E1C-E6D169E2E0D0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BF9-40AF-AFBB-135EE1BD358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F3564FC-8039-44B0-8DC1-697FC9A4D185}" type="VALUE">
                      <a:rPr lang="en-US" sz="900" smtClean="0"/>
                      <a:pPr/>
                      <a:t>[ЗНАЧЕНИЕ]</a:t>
                    </a:fld>
                    <a:r>
                      <a:rPr lang="en-US" sz="900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51901640558456"/>
                      <c:h val="9.80690213060940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F9-40AF-AFBB-135EE1BD358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F9-40AF-AFBB-135EE1BD358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F9-40AF-AFBB-135EE1BD358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3A3FCCE-E1DC-458D-8B8E-70AA8552E4F6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BF9-40AF-AFBB-135EE1BD358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D1B12E2-DAA4-4667-BC90-926B6ECEE6D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F9-40AF-AFBB-135EE1BD358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ABA78F9-EDDB-4C87-8EB6-3917742A2F3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BF9-40AF-AFBB-135EE1BD358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C678409-093E-4923-B71A-99AEACD8AF7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F9-40AF-AFBB-135EE1BD35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Солигорский (с 79 до 80)</c:v>
                </c:pt>
                <c:pt idx="1">
                  <c:v>Любанский (с 32 до 35)</c:v>
                </c:pt>
                <c:pt idx="2">
                  <c:v>Стародорожский (с 26 до 32)</c:v>
                </c:pt>
                <c:pt idx="3">
                  <c:v>Столбцовский (с 55 до 73)</c:v>
                </c:pt>
                <c:pt idx="4">
                  <c:v>Березинский (с 28 до 38)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1.3</c:v>
                </c:pt>
                <c:pt idx="1">
                  <c:v>9.4</c:v>
                </c:pt>
                <c:pt idx="2">
                  <c:v>23.1</c:v>
                </c:pt>
                <c:pt idx="3">
                  <c:v>32.700000000000003</c:v>
                </c:pt>
                <c:pt idx="4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F9-40AF-AFBB-135EE1BD3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338608"/>
        <c:axId val="132339168"/>
      </c:barChart>
      <c:catAx>
        <c:axId val="13233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339168"/>
        <c:crosses val="autoZero"/>
        <c:auto val="1"/>
        <c:lblAlgn val="ctr"/>
        <c:lblOffset val="100"/>
        <c:noMultiLvlLbl val="0"/>
      </c:catAx>
      <c:valAx>
        <c:axId val="13233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3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1826790487331464E-2"/>
          <c:y val="0.80903685598719488"/>
          <c:w val="0.56453528833199718"/>
          <c:h val="0.12302830549692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гибели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14,3%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B66-4DF4-A9DB-F32FCA43FD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D8B97D-25D9-4C56-A191-9CCC63648F08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7B66-4DF4-A9DB-F32FCA43FD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33,3%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B66-4DF4-A9DB-F32FCA43FD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B66-4DF4-A9DB-F32FCA43FD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B66-4DF4-A9DB-F32FCA43FD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2 р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B66-4DF4-A9DB-F32FCA43FD3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2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р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B66-4DF4-A9DB-F32FCA43FD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/>
                      <a:t>2 р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B66-4DF4-A9DB-F32FCA43FD3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4 р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B66-4DF4-A9DB-F32FCA43FD3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/>
                      <a:t>8 р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B66-4DF4-A9DB-F32FCA43FD3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/>
                      <a:t>11</a:t>
                    </a:r>
                    <a:r>
                      <a:rPr lang="ru-RU" baseline="0"/>
                      <a:t> р</a:t>
                    </a:r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B66-4DF4-A9DB-F32FCA43FD3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7D1B12E2-DAA4-4667-BC90-926B6ECEE6D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B66-4DF4-A9DB-F32FCA43FD3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BABA78F9-EDDB-4C87-8EB6-3917742A2F31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B66-4DF4-A9DB-F32FCA43FD3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9C678409-093E-4923-B71A-99AEACD8AF7A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B66-4DF4-A9DB-F32FCA43FD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Молодечненский (с 7 до 8)</c:v>
                </c:pt>
                <c:pt idx="1">
                  <c:v>Дзержинский (с 6 до 7)</c:v>
                </c:pt>
                <c:pt idx="2">
                  <c:v>Копыльский (с 6 до 8)</c:v>
                </c:pt>
                <c:pt idx="3">
                  <c:v>Логойский (с 4 до 6)</c:v>
                </c:pt>
                <c:pt idx="4">
                  <c:v>Солигорский (с 5 до 9)</c:v>
                </c:pt>
                <c:pt idx="5">
                  <c:v>Березинский (с 3 до 6)</c:v>
                </c:pt>
                <c:pt idx="6">
                  <c:v>Столбцовский (с 5 до 10)</c:v>
                </c:pt>
                <c:pt idx="7">
                  <c:v>Узденский (с 1 до 2)</c:v>
                </c:pt>
                <c:pt idx="8">
                  <c:v>Крупский (с 2 до 8)</c:v>
                </c:pt>
                <c:pt idx="9">
                  <c:v>Смолевичский (с 1 до 8)</c:v>
                </c:pt>
                <c:pt idx="10">
                  <c:v>Стародорожский (с 1 до 11)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14.3</c:v>
                </c:pt>
                <c:pt idx="1">
                  <c:v>16.7</c:v>
                </c:pt>
                <c:pt idx="2">
                  <c:v>33.299999999999997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66-4DF4-A9DB-F32FCA43F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338608"/>
        <c:axId val="132339168"/>
      </c:barChart>
      <c:catAx>
        <c:axId val="13233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2339168"/>
        <c:crosses val="autoZero"/>
        <c:auto val="1"/>
        <c:lblAlgn val="ctr"/>
        <c:lblOffset val="100"/>
        <c:noMultiLvlLbl val="0"/>
      </c:catAx>
      <c:valAx>
        <c:axId val="13233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233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1826790487331464E-2"/>
          <c:y val="0.80903685598719488"/>
          <c:w val="0.56453528833199718"/>
          <c:h val="0.123028305496920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54756945596219E-2"/>
          <c:y val="4.7310252564529864E-2"/>
          <c:w val="0.97694524305440378"/>
          <c:h val="0.62722479247736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EE-496E-ABA6-A33DCE814CF6}"/>
              </c:ext>
            </c:extLst>
          </c:dPt>
          <c:dPt>
            <c:idx val="1"/>
            <c:bubble3D val="0"/>
            <c:explosion val="4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EE-496E-ABA6-A33DCE814CF6}"/>
              </c:ext>
            </c:extLst>
          </c:dPt>
          <c:dPt>
            <c:idx val="2"/>
            <c:bubble3D val="0"/>
            <c:explosion val="7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EE-496E-ABA6-A33DCE814CF6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1EE-496E-ABA6-A33DCE814CF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1EE-496E-ABA6-A33DCE814C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1EE-496E-ABA6-A33DCE814C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8E8F-410C-81F3-28E10CD2EE32}"/>
              </c:ext>
            </c:extLst>
          </c:dPt>
          <c:dLbls>
            <c:dLbl>
              <c:idx val="0"/>
              <c:layout>
                <c:manualLayout>
                  <c:x val="-0.14432871957642618"/>
                  <c:y val="4.544180145352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EE-496E-ABA6-A33DCE814CF6}"/>
                </c:ext>
              </c:extLst>
            </c:dLbl>
            <c:dLbl>
              <c:idx val="1"/>
              <c:layout>
                <c:manualLayout>
                  <c:x val="-4.1881433197232781E-2"/>
                  <c:y val="-0.257672949892676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EE-496E-ABA6-A33DCE814CF6}"/>
                </c:ext>
              </c:extLst>
            </c:dLbl>
            <c:dLbl>
              <c:idx val="2"/>
              <c:layout>
                <c:manualLayout>
                  <c:x val="0.16816803138615533"/>
                  <c:y val="-9.9688191132346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EE-496E-ABA6-A33DCE814CF6}"/>
                </c:ext>
              </c:extLst>
            </c:dLbl>
            <c:dLbl>
              <c:idx val="3"/>
              <c:layout>
                <c:manualLayout>
                  <c:x val="-8.9042521256337381E-2"/>
                  <c:y val="1.7284195009694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EE-496E-ABA6-A33DCE814CF6}"/>
                </c:ext>
              </c:extLst>
            </c:dLbl>
            <c:dLbl>
              <c:idx val="4"/>
              <c:layout>
                <c:manualLayout>
                  <c:x val="-2.0064404792022823E-2"/>
                  <c:y val="-5.963455061421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EE-496E-ABA6-A33DCE814CF6}"/>
                </c:ext>
              </c:extLst>
            </c:dLbl>
            <c:dLbl>
              <c:idx val="5"/>
              <c:layout>
                <c:manualLayout>
                  <c:x val="4.1312738190543152E-2"/>
                  <c:y val="-5.4512391176836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EE-496E-ABA6-A33DCE814CF6}"/>
                </c:ext>
              </c:extLst>
            </c:dLbl>
            <c:dLbl>
              <c:idx val="6"/>
              <c:layout>
                <c:manualLayout>
                  <c:x val="7.6668536461915016E-2"/>
                  <c:y val="9.0589704828176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8F-410C-81F3-28E10CD2EE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электросетей и электрооборудования</c:v>
                </c:pt>
                <c:pt idx="2">
                  <c:v>Нарушение правил устройства и эксплуатации печей, теплогенерирующих агрегатов и устройств</c:v>
                </c:pt>
                <c:pt idx="3">
                  <c:v>Нарушение правил эксплуатации газовых устройств и агрегатов</c:v>
                </c:pt>
                <c:pt idx="4">
                  <c:v>Шалость детей с огнем</c:v>
                </c:pt>
                <c:pt idx="5">
                  <c:v>Поджоги</c:v>
                </c:pt>
                <c:pt idx="6">
                  <c:v>Иные причины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451</c:v>
                </c:pt>
                <c:pt idx="1">
                  <c:v>382</c:v>
                </c:pt>
                <c:pt idx="2">
                  <c:v>334</c:v>
                </c:pt>
                <c:pt idx="3">
                  <c:v>14</c:v>
                </c:pt>
                <c:pt idx="4">
                  <c:v>17</c:v>
                </c:pt>
                <c:pt idx="5">
                  <c:v>41</c:v>
                </c:pt>
                <c:pt idx="6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EE-496E-ABA6-A33DCE814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3559720216272264"/>
          <c:w val="0.96535416281939379"/>
          <c:h val="0.3644027978372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054805504702375E-2"/>
          <c:y val="4.407495590131387E-2"/>
          <c:w val="0.97694524305440378"/>
          <c:h val="0.627224792477367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EE-496E-ABA6-A33DCE814CF6}"/>
              </c:ext>
            </c:extLst>
          </c:dPt>
          <c:dPt>
            <c:idx val="1"/>
            <c:bubble3D val="0"/>
            <c:explosion val="9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1EE-496E-ABA6-A33DCE814CF6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1EE-496E-ABA6-A33DCE814CF6}"/>
              </c:ext>
            </c:extLst>
          </c:dPt>
          <c:dPt>
            <c:idx val="3"/>
            <c:bubble3D val="0"/>
            <c:explosion val="11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1EE-496E-ABA6-A33DCE814CF6}"/>
              </c:ext>
            </c:extLst>
          </c:dPt>
          <c:dPt>
            <c:idx val="4"/>
            <c:bubble3D val="0"/>
            <c:explosion val="9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1EE-496E-ABA6-A33DCE814CF6}"/>
              </c:ext>
            </c:extLst>
          </c:dPt>
          <c:dPt>
            <c:idx val="5"/>
            <c:bubble3D val="0"/>
            <c:explosion val="8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1EE-496E-ABA6-A33DCE814CF6}"/>
              </c:ext>
            </c:extLst>
          </c:dPt>
          <c:dPt>
            <c:idx val="6"/>
            <c:bubble3D val="0"/>
            <c:explosion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F028-4319-B300-D136229D2D3B}"/>
              </c:ext>
            </c:extLst>
          </c:dPt>
          <c:dLbls>
            <c:dLbl>
              <c:idx val="0"/>
              <c:layout>
                <c:manualLayout>
                  <c:x val="-0.14432871957642618"/>
                  <c:y val="4.5441801453528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EE-496E-ABA6-A33DCE814CF6}"/>
                </c:ext>
              </c:extLst>
            </c:dLbl>
            <c:dLbl>
              <c:idx val="1"/>
              <c:layout>
                <c:manualLayout>
                  <c:x val="0.12578952640710345"/>
                  <c:y val="-0.20636556637048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EE-496E-ABA6-A33DCE814CF6}"/>
                </c:ext>
              </c:extLst>
            </c:dLbl>
            <c:dLbl>
              <c:idx val="2"/>
              <c:layout>
                <c:manualLayout>
                  <c:x val="9.4811986559258238E-2"/>
                  <c:y val="6.133534104693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EE-496E-ABA6-A33DCE814CF6}"/>
                </c:ext>
              </c:extLst>
            </c:dLbl>
            <c:dLbl>
              <c:idx val="3"/>
              <c:layout>
                <c:manualLayout>
                  <c:x val="-4.7124781355253359E-2"/>
                  <c:y val="1.6759796373855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EE-496E-ABA6-A33DCE814CF6}"/>
                </c:ext>
              </c:extLst>
            </c:dLbl>
            <c:dLbl>
              <c:idx val="4"/>
              <c:layout>
                <c:manualLayout>
                  <c:x val="-1.4388594281991199E-2"/>
                  <c:y val="-1.668495390496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EE-496E-ABA6-A33DCE814CF6}"/>
                </c:ext>
              </c:extLst>
            </c:dLbl>
            <c:dLbl>
              <c:idx val="5"/>
              <c:layout>
                <c:manualLayout>
                  <c:x val="4.959328190587519E-2"/>
                  <c:y val="7.2629921994139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EE-496E-ABA6-A33DCE814CF6}"/>
                </c:ext>
              </c:extLst>
            </c:dLbl>
            <c:dLbl>
              <c:idx val="6"/>
              <c:layout>
                <c:manualLayout>
                  <c:x val="-2.1549679040486431E-3"/>
                  <c:y val="8.672439370088633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28-4319-B300-D136229D2D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Состояние алкогольного (наркотического) опьянения </c:v>
                </c:pt>
                <c:pt idx="1">
                  <c:v>Состояние сна</c:v>
                </c:pt>
                <c:pt idx="2">
                  <c:v>Преклонный возраст</c:v>
                </c:pt>
                <c:pt idx="3">
                  <c:v>Болезни, физические недостатки</c:v>
                </c:pt>
                <c:pt idx="4">
                  <c:v>Паника, непраильные действия</c:v>
                </c:pt>
                <c:pt idx="5">
                  <c:v>Прочия условия</c:v>
                </c:pt>
                <c:pt idx="6">
                  <c:v>Оставленные без присмотра дети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109</c:v>
                </c:pt>
                <c:pt idx="1">
                  <c:v>51</c:v>
                </c:pt>
                <c:pt idx="2">
                  <c:v>24</c:v>
                </c:pt>
                <c:pt idx="3">
                  <c:v>7</c:v>
                </c:pt>
                <c:pt idx="4">
                  <c:v>10</c:v>
                </c:pt>
                <c:pt idx="5">
                  <c:v>25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EE-496E-ABA6-A33DCE814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054756945596219E-2"/>
          <c:y val="0.70614516666937488"/>
          <c:w val="0.96535416281939379"/>
          <c:h val="0.29385495383842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0.23668</cdr:x>
      <cdr:y>0.01841</cdr:y>
    </cdr:from>
    <cdr:to>
      <cdr:x>0.33815</cdr:x>
      <cdr:y>0.10349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9C63F62B-2033-ED70-15FC-B825C92A4D2D}"/>
            </a:ext>
          </a:extLst>
        </cdr:cNvPr>
        <cdr:cNvSpPr/>
      </cdr:nvSpPr>
      <cdr:spPr>
        <a:xfrm xmlns:a="http://schemas.openxmlformats.org/drawingml/2006/main">
          <a:off x="1406614" y="66586"/>
          <a:ext cx="60305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- 7 %</a:t>
          </a:r>
          <a:endParaRPr lang="ru-RU" sz="14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0.72133</cdr:x>
      <cdr:y>0.03823</cdr:y>
    </cdr:from>
    <cdr:to>
      <cdr:x>0.86784</cdr:x>
      <cdr:y>0.12332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7CDFD71D-4933-0DC8-3A70-65FAEA04AF68}"/>
            </a:ext>
          </a:extLst>
        </cdr:cNvPr>
        <cdr:cNvSpPr/>
      </cdr:nvSpPr>
      <cdr:spPr>
        <a:xfrm xmlns:a="http://schemas.openxmlformats.org/drawingml/2006/main">
          <a:off x="4286934" y="138292"/>
          <a:ext cx="870751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+ 18,3 %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322" y="0"/>
            <a:ext cx="2949686" cy="496005"/>
          </a:xfrm>
          <a:prstGeom prst="rect">
            <a:avLst/>
          </a:prstGeom>
        </p:spPr>
        <p:txBody>
          <a:bodyPr vert="horz" lIns="88320" tIns="44160" rIns="88320" bIns="44160" rtlCol="0"/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fld id="{8E5DBBA6-0BAB-4E34-9D05-F1360D66B2AE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7713"/>
            <a:ext cx="662463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20" tIns="44160" rIns="88320" bIns="4416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1" y="4723247"/>
            <a:ext cx="5445453" cy="4473645"/>
          </a:xfrm>
          <a:prstGeom prst="rect">
            <a:avLst/>
          </a:prstGeom>
        </p:spPr>
        <p:txBody>
          <a:bodyPr vert="horz" lIns="88320" tIns="44160" rIns="88320" bIns="4416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6495"/>
            <a:ext cx="2949687" cy="496005"/>
          </a:xfrm>
          <a:prstGeom prst="rect">
            <a:avLst/>
          </a:prstGeom>
        </p:spPr>
        <p:txBody>
          <a:bodyPr vert="horz" lIns="88320" tIns="44160" rIns="88320" bIns="44160" rtlCol="0" anchor="b"/>
          <a:lstStyle>
            <a:lvl1pPr algn="l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322" y="9446495"/>
            <a:ext cx="2949686" cy="496005"/>
          </a:xfrm>
          <a:prstGeom prst="rect">
            <a:avLst/>
          </a:prstGeom>
        </p:spPr>
        <p:txBody>
          <a:bodyPr vert="horz" wrap="square" lIns="88320" tIns="44160" rIns="88320" bIns="441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fld id="{8DC1D5A6-C2F8-4447-999F-1979406E6E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788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3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3513" y="511175"/>
            <a:ext cx="4535487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1D5A6-C2F8-4447-999F-1979406E6E76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17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40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9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95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2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7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8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9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085850"/>
            <a:ext cx="7848600" cy="97036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077200" cy="47625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DD52B0D2-6515-41D3-B24E-AE4D0DA8B842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itchFamily="34" charset="0"/>
              </a:defRPr>
            </a:lvl1pPr>
          </a:lstStyle>
          <a:p>
            <a:fld id="{ECA8EEF7-09F4-404B-92C4-F36820231C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6D66E-401F-4689-A429-E5BD83BC9E87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5F9C9-7139-42C6-A914-614D1544AA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14350"/>
            <a:ext cx="2019300" cy="42862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4" y="514350"/>
            <a:ext cx="5907087" cy="42862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C8AC6-D2DF-4B4D-A141-D28DEEF3C8DE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E1567-D72C-497F-BACE-89D9922F44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4" y="1428750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4" y="3171825"/>
            <a:ext cx="3963987" cy="16287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CBB84-50D3-4F4F-9608-82166C5D493D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E2014-A081-4B83-BC19-2611CC1271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280FF-D768-4A9F-AEB7-6F12C9B8D82F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6AABA-1536-4745-8E21-3013A5536A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4" y="514350"/>
            <a:ext cx="8078787" cy="4286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090FD-EC02-4A2A-B708-01E0559408BF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300D2-EC8B-4A55-8541-5AE98509C9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4" y="514350"/>
            <a:ext cx="8078787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4" y="1428750"/>
            <a:ext cx="8078787" cy="33718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8112-BBD2-4D96-AE16-7C7823D53ADB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9A3EA-D957-4411-8E13-EEABB0F25C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D75DC-E813-400C-86B1-5880439C645E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26B7D-2ABF-422F-9CA4-4A8943EA6C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775D2-4554-4522-B3D7-EB4F93975079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A79B6-944F-4BD3-B8F1-21134E9B02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428750"/>
            <a:ext cx="3962400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4" y="1428750"/>
            <a:ext cx="3963987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661AB-09F0-4C6E-88CC-E3AC44C931D7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0C1259-F7FA-41D0-85C2-CFAD71FCD8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12D0-C357-4209-B954-3E863C015281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530D8-8252-4C17-B91F-D6F58A6D8B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2A11-927C-413D-81E7-875068F35099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05DA1-C1D0-406A-90C9-A03D5D7482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358B-1E47-40D8-B4F9-357614A744A1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CDDF6-436E-4BAC-8EA0-CF4D662347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C619-EB01-4E0B-99F7-69DB81015771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8FBF5-BEB8-438E-941C-135A5D2C60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DD2F-220B-437C-9813-4D13C18D3A4E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BD718-1953-4C7E-94B0-5E2C6030EB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28750"/>
            <a:ext cx="807878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Текст второго уровня</a:t>
            </a:r>
          </a:p>
          <a:p>
            <a:pPr lvl="2"/>
            <a:r>
              <a:rPr lang="ru-RU"/>
              <a:t>Текст третьего уровня</a:t>
            </a:r>
          </a:p>
          <a:p>
            <a:pPr lvl="3"/>
            <a:r>
              <a:rPr lang="ru-RU"/>
              <a:t> Текст четвертого уровня</a:t>
            </a:r>
          </a:p>
          <a:p>
            <a:pPr lvl="4"/>
            <a:r>
              <a:rPr lang="ru-RU"/>
              <a:t>Текст пятого уровня</a:t>
            </a:r>
          </a:p>
          <a:p>
            <a:pPr lvl="1"/>
            <a:endParaRPr lang="ru-RU"/>
          </a:p>
          <a:p>
            <a:pPr lvl="2"/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514350"/>
            <a:ext cx="80787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F5233C52-BCB7-47D9-AAB1-A3A2B4B30344}" type="datetimeFigureOut">
              <a:rPr lang="ru-RU"/>
              <a:pPr>
                <a:defRPr/>
              </a:pPr>
              <a:t>17.04.2023</a:t>
            </a:fld>
            <a:endParaRPr lang="ru-RU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72050"/>
            <a:ext cx="28956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972050"/>
            <a:ext cx="1905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43883E6B-29B9-4CAB-A01D-FD89EE9A7A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  <p:sldLayoutId id="2147484600" r:id="rId12"/>
    <p:sldLayoutId id="2147484601" r:id="rId13"/>
    <p:sldLayoutId id="2147484602" r:id="rId14"/>
    <p:sldLayoutId id="2147484603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4488" indent="-344488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D:\новая сетевая\Эмблема МОУ МЧС в пнг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0"/>
            <a:ext cx="2664296" cy="2578691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-596208" y="2422797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br>
              <a:rPr lang="ru-RU" sz="2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6912" y="2392019"/>
            <a:ext cx="79208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800" dirty="0">
                <a:solidFill>
                  <a:srgbClr val="284C6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Причины и условия возникновения пожаров. </a:t>
            </a:r>
          </a:p>
          <a:p>
            <a:pPr algn="ctr"/>
            <a:r>
              <a:rPr lang="ru-RU" sz="2800" dirty="0">
                <a:solidFill>
                  <a:srgbClr val="284C6A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Требования по обеспечению пожарной безопасности на приусадебных участках граждан и землях сельскохозяйственного назначения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7502897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7E7BE6-B62D-9A37-66B0-08E684204B96}"/>
              </a:ext>
            </a:extLst>
          </p:cNvPr>
          <p:cNvSpPr txBox="1"/>
          <p:nvPr/>
        </p:nvSpPr>
        <p:spPr>
          <a:xfrm>
            <a:off x="323527" y="71842"/>
            <a:ext cx="87239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общего количества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загораний в природных экосистемах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BD3A12-16C8-FEDF-A7EE-6659CC86D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" y="981457"/>
            <a:ext cx="9090836" cy="42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51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AE7D88-AFA6-4C44-810B-3B96439B9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8438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599B0-117E-12DF-DE2C-DBFF66086988}"/>
              </a:ext>
            </a:extLst>
          </p:cNvPr>
          <p:cNvSpPr txBox="1"/>
          <p:nvPr/>
        </p:nvSpPr>
        <p:spPr>
          <a:xfrm>
            <a:off x="107504" y="195486"/>
            <a:ext cx="87959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марта 2023 года </a:t>
            </a: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Бор Пуховичского района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78CFEF-8562-FE13-FD5B-7420008B391A}"/>
              </a:ext>
            </a:extLst>
          </p:cNvPr>
          <p:cNvSpPr txBox="1"/>
          <p:nvPr/>
        </p:nvSpPr>
        <p:spPr>
          <a:xfrm>
            <a:off x="174011" y="4374949"/>
            <a:ext cx="87959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самостоятельном тушении пожара сухой растительности пострадала женщина 1932 г.р. </a:t>
            </a:r>
            <a:endParaRPr lang="ru-BY"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AF63C0-5715-97C1-EE2A-B19D0A8B7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71" y="1279552"/>
            <a:ext cx="3830264" cy="28726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B9440C-77C1-D08C-4EA6-0EE8613FB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9" y="1279552"/>
            <a:ext cx="3830264" cy="28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19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5646714" y="1036014"/>
            <a:ext cx="2868331" cy="2615154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3" name="Прямоугольник 2"/>
          <p:cNvSpPr/>
          <p:nvPr/>
        </p:nvSpPr>
        <p:spPr>
          <a:xfrm>
            <a:off x="6012160" y="1558761"/>
            <a:ext cx="2319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разжигание костров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запрещенных местах возможна как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</a:t>
            </a:r>
            <a:r>
              <a:rPr lang="ru-RU" sz="1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ответственность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64206" y="1076024"/>
            <a:ext cx="4101391" cy="406747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Разводить костры следует при условии обеспечения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непрерывного контроля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процессом горения и тления</a:t>
            </a:r>
          </a:p>
          <a:p>
            <a:pPr marL="48006" indent="0">
              <a:buNone/>
            </a:pPr>
            <a:endParaRPr lang="ru-RU" sz="12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разведения костров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очищены</a:t>
            </a:r>
            <a:r>
              <a:rPr lang="ru-RU" sz="1200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горючих веществ и материалов, сухой растительности и обеспечены средствами тушения </a:t>
            </a:r>
          </a:p>
          <a:p>
            <a:pPr marL="48006" indent="0">
              <a:buNone/>
            </a:pPr>
            <a:endParaRPr lang="ru-RU" sz="12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горения и тления должен осуществляться таким образом, чтобы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пламя и искры не попадали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горючие элементы зданий, хозяйственных строений и сооружений, на хранящиеся горючие вещества и материалы</a:t>
            </a:r>
          </a:p>
          <a:p>
            <a:pPr marL="64008" indent="0">
              <a:buNone/>
            </a:pPr>
            <a:endParaRPr lang="ru-RU" sz="1200" dirty="0">
              <a:solidFill>
                <a:srgbClr val="33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разведение костров на торфяных грунтах, под кронами деревьев. Использование для разжигания костров и угля легковоспламеняющихся и горючих жидкостей (за исключением жидкостей, специально предназначенных для розжига) не допускается.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5176311" y="3874158"/>
            <a:ext cx="3538502" cy="64877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процесса горения остатки горящих (тлеющих) материалов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потушены</a:t>
            </a:r>
            <a:r>
              <a:rPr lang="ru-RU" sz="1100" dirty="0">
                <a:solidFill>
                  <a:srgbClr val="33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полного прекращения тления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98862"/>
            <a:ext cx="83529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придомовой территории, земельных участках, предоставленных для ведения коллективного садоводства или дачного строительства, </a:t>
            </a:r>
            <a:b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выжигание сухой растительности на корню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844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73853-977E-7267-F9C0-4C2648622522}"/>
              </a:ext>
            </a:extLst>
          </p:cNvPr>
          <p:cNvSpPr txBox="1"/>
          <p:nvPr/>
        </p:nvSpPr>
        <p:spPr>
          <a:xfrm>
            <a:off x="359532" y="843558"/>
            <a:ext cx="8424936" cy="4501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1 квартале 2023 года было выявлено </a:t>
            </a:r>
            <a:r>
              <a:rPr lang="ru-RU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1178 мест 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населенных пунктах и на прилегающих к ним территориях, где не был наведен соответствующий порядок (наличие мусора, сухой травы, бурьяна и т.д.). </a:t>
            </a:r>
          </a:p>
          <a:p>
            <a:pPr indent="450215" algn="just">
              <a:lnSpc>
                <a:spcPct val="150000"/>
              </a:lnSpc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данным фактам направлено </a:t>
            </a:r>
            <a:r>
              <a:rPr lang="ru-RU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162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информации землепользователям и заинтересованным субъектам профилактики, меры были приняты по </a:t>
            </a:r>
            <a:r>
              <a:rPr lang="ru-RU" sz="2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309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фактам (26 %). </a:t>
            </a:r>
            <a:endParaRPr lang="ru-RU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BEA92C-4565-ECEB-7672-37B32B009380}"/>
              </a:ext>
            </a:extLst>
          </p:cNvPr>
          <p:cNvSpPr txBox="1">
            <a:spLocks/>
          </p:cNvSpPr>
          <p:nvPr/>
        </p:nvSpPr>
        <p:spPr bwMode="auto">
          <a:xfrm>
            <a:off x="1115616" y="0"/>
            <a:ext cx="73952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defTabSz="360363"/>
            <a:r>
              <a:rPr lang="ru-RU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реагирования</a:t>
            </a:r>
            <a:endParaRPr lang="ru-RU" sz="20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496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5AF802-2EE1-532E-93E9-E08D05B73917}"/>
              </a:ext>
            </a:extLst>
          </p:cNvPr>
          <p:cNvSpPr txBox="1"/>
          <p:nvPr/>
        </p:nvSpPr>
        <p:spPr>
          <a:xfrm>
            <a:off x="77749" y="4380404"/>
            <a:ext cx="4152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Минский район,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д.Звенячи</a:t>
            </a:r>
            <a:endParaRPr lang="ru-RU" sz="1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7B38EC-086F-48B5-932C-2ED83BBBD3F4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568" y="956434"/>
            <a:ext cx="4018604" cy="3031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7F758D-D1C4-406A-836D-CCD62DE7682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50332"/>
            <a:ext cx="4374456" cy="303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395249-2A8E-471D-B0A4-1EA2F7A8EAC9}"/>
              </a:ext>
            </a:extLst>
          </p:cNvPr>
          <p:cNvSpPr txBox="1"/>
          <p:nvPr/>
        </p:nvSpPr>
        <p:spPr>
          <a:xfrm>
            <a:off x="4414912" y="4380404"/>
            <a:ext cx="41522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Пуховичский район, д. </a:t>
            </a:r>
            <a:r>
              <a:rPr lang="ru-RU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Скобровка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 Центральная, 92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10B69DA-D39B-4832-A407-37B82482CC24}"/>
              </a:ext>
            </a:extLst>
          </p:cNvPr>
          <p:cNvSpPr txBox="1">
            <a:spLocks/>
          </p:cNvSpPr>
          <p:nvPr/>
        </p:nvSpPr>
        <p:spPr bwMode="auto">
          <a:xfrm>
            <a:off x="1171936" y="74435"/>
            <a:ext cx="739521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pPr algn="ctr" defTabSz="360363"/>
            <a:r>
              <a:rPr lang="ru-RU" sz="28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пожароопасных участков Минской области</a:t>
            </a:r>
            <a:endParaRPr lang="ru-RU" sz="2000" b="1" i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877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718E56-8C89-34D9-D9A1-4CCF96DA607D}"/>
              </a:ext>
            </a:extLst>
          </p:cNvPr>
          <p:cNvSpPr txBox="1"/>
          <p:nvPr/>
        </p:nvSpPr>
        <p:spPr>
          <a:xfrm>
            <a:off x="611560" y="41632"/>
            <a:ext cx="78477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Крупский район</a:t>
            </a:r>
          </a:p>
          <a:p>
            <a:pPr algn="ctr"/>
            <a:endParaRPr lang="ru-RU" sz="3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Холопеничский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/С, д. Борки, д. 5 </a:t>
            </a:r>
          </a:p>
          <a:p>
            <a:pPr algn="ctr"/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E46A3-3286-AADB-22BC-1B0D4104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4962"/>
            <a:ext cx="4295431" cy="28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225241-A8DF-0CE3-C6E2-02251AEF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64962"/>
            <a:ext cx="3959122" cy="288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DA806-ED12-A4F7-D70F-2C6C451B0744}"/>
              </a:ext>
            </a:extLst>
          </p:cNvPr>
          <p:cNvSpPr txBox="1"/>
          <p:nvPr/>
        </p:nvSpPr>
        <p:spPr>
          <a:xfrm>
            <a:off x="1763688" y="3939902"/>
            <a:ext cx="1386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«БЫЛО»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86FBB9-4A8B-97F2-F697-335CAE36F361}"/>
              </a:ext>
            </a:extLst>
          </p:cNvPr>
          <p:cNvSpPr txBox="1"/>
          <p:nvPr/>
        </p:nvSpPr>
        <p:spPr>
          <a:xfrm>
            <a:off x="-372506" y="4228901"/>
            <a:ext cx="5399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пустующее ветхое строение</a:t>
            </a:r>
            <a:endParaRPr lang="ru-RU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574376-B323-B568-BDA9-F6FE9AA50477}"/>
              </a:ext>
            </a:extLst>
          </p:cNvPr>
          <p:cNvSpPr txBox="1"/>
          <p:nvPr/>
        </p:nvSpPr>
        <p:spPr>
          <a:xfrm>
            <a:off x="6372200" y="39399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«СТАЛО»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B979B7-D77E-3CE2-9DC0-35A8B0C69E83}"/>
              </a:ext>
            </a:extLst>
          </p:cNvPr>
          <p:cNvSpPr txBox="1"/>
          <p:nvPr/>
        </p:nvSpPr>
        <p:spPr>
          <a:xfrm>
            <a:off x="4753250" y="4309234"/>
            <a:ext cx="4172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выполнены работы по сносу ветхого строения и благоустройству территории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53005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46E84F-271C-4D0D-8652-78FC0E23E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3" y="6598"/>
            <a:ext cx="4863795" cy="39846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D6F00D-EBD9-4AC2-96BD-A55DA49371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42" r="4286"/>
          <a:stretch/>
        </p:blipFill>
        <p:spPr>
          <a:xfrm>
            <a:off x="4949237" y="1708420"/>
            <a:ext cx="4170107" cy="3450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127555-9943-4C43-B6F9-E54C67C32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237" y="6598"/>
            <a:ext cx="4170107" cy="17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823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5613" y="3357563"/>
            <a:ext cx="8078787" cy="1443037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17411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0"/>
            <a:ext cx="3286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E431A6-1906-4C89-BD57-C971BF3A5E80}" type="slidenum">
              <a:rPr kumimoji="0" lang="ru-RU" altLang="ru-RU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5213" y="47625"/>
            <a:ext cx="8078787" cy="685800"/>
          </a:xfrm>
        </p:spPr>
        <p:txBody>
          <a:bodyPr/>
          <a:lstStyle/>
          <a:p>
            <a:pPr algn="ctr" defTabSz="360354"/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обстановка в 2022 году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5213" y="1430338"/>
            <a:ext cx="8078787" cy="32369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3" name="Объект 5">
            <a:extLst>
              <a:ext uri="{FF2B5EF4-FFF2-40B4-BE49-F238E27FC236}">
                <a16:creationId xmlns:a16="http://schemas.microsoft.com/office/drawing/2014/main" id="{2CB4B490-36D2-C744-30B3-0B2DC336A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217718"/>
              </p:ext>
            </p:extLst>
          </p:nvPr>
        </p:nvGraphicFramePr>
        <p:xfrm>
          <a:off x="672778" y="672068"/>
          <a:ext cx="8020168" cy="1792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16">
            <a:extLst>
              <a:ext uri="{FF2B5EF4-FFF2-40B4-BE49-F238E27FC236}">
                <a16:creationId xmlns:a16="http://schemas.microsoft.com/office/drawing/2014/main" id="{C62DF692-BF8B-E7A8-5413-BE44A5BBE592}"/>
              </a:ext>
            </a:extLst>
          </p:cNvPr>
          <p:cNvGraphicFramePr>
            <a:graphicFrameLocks/>
          </p:cNvGraphicFramePr>
          <p:nvPr/>
        </p:nvGraphicFramePr>
        <p:xfrm>
          <a:off x="395536" y="2571439"/>
          <a:ext cx="4580648" cy="19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Объект 16">
            <a:extLst>
              <a:ext uri="{FF2B5EF4-FFF2-40B4-BE49-F238E27FC236}">
                <a16:creationId xmlns:a16="http://schemas.microsoft.com/office/drawing/2014/main" id="{E28ED398-0381-9524-D731-51DA33A17155}"/>
              </a:ext>
            </a:extLst>
          </p:cNvPr>
          <p:cNvGraphicFramePr>
            <a:graphicFrameLocks/>
          </p:cNvGraphicFramePr>
          <p:nvPr/>
        </p:nvGraphicFramePr>
        <p:xfrm>
          <a:off x="5436096" y="2543601"/>
          <a:ext cx="3932576" cy="261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88523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5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5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  <p:bldGraphic spid="5" grpId="0" uiExpand="1">
        <p:bldSub>
          <a:bldChart bld="categoryEl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408712" cy="68580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пожаров в 2022 году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550852"/>
              </p:ext>
            </p:extLst>
          </p:nvPr>
        </p:nvGraphicFramePr>
        <p:xfrm>
          <a:off x="251521" y="411510"/>
          <a:ext cx="8568952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BFDEB-6490-4122-B444-7E557FDFEF61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22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-164554"/>
            <a:ext cx="7200799" cy="68580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способствующие гибели людей в 2022 году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27551"/>
              </p:ext>
            </p:extLst>
          </p:nvPr>
        </p:nvGraphicFramePr>
        <p:xfrm>
          <a:off x="539552" y="339502"/>
          <a:ext cx="8280920" cy="480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BFDEB-6490-4122-B444-7E557FDFEF61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028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7FAEA-1526-0A3E-C049-593008C5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06" y="169567"/>
            <a:ext cx="8078787" cy="685800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погибших граждан</a:t>
            </a:r>
            <a:endParaRPr lang="ru-B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A956A4-82FB-CAA7-61EA-3AB2D7970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05" y="885825"/>
            <a:ext cx="8078787" cy="4088108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неработающие пенсионеры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2022 году 69 человек или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44,5 %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погибших, за 2 месяца 2023 года – 11 человек)</a:t>
            </a:r>
          </a:p>
          <a:p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неработающие граждане до пенсионного возраста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 2022 году 58 человек или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37,4 %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погибших,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3 месяца 2023 года – 9 человек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работающие граждане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2022 году 22 человека или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14,2%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погибших,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3 месяца 2023 года – 9 человек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граждане страдающее психическими заболеваниями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(в 2022 году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человека или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2,4%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погибших)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инвалиды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(в 2022 году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 погибших или 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14,8 %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всех погибших,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2 месяца 2023 года – 1 человек)</a:t>
            </a:r>
            <a:endParaRPr lang="ru-B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942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411510"/>
            <a:ext cx="741682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Минского областного исполнительного комитета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28 декабря 2022 г. № 1201 «Об организации деятельности субъектов профилактики правонарушений»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C97A8-4E5D-EF7D-7111-B0BBBC274D0D}"/>
              </a:ext>
            </a:extLst>
          </p:cNvPr>
          <p:cNvSpPr txBox="1"/>
          <p:nvPr/>
        </p:nvSpPr>
        <p:spPr>
          <a:xfrm>
            <a:off x="1835696" y="1563638"/>
            <a:ext cx="5976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           от внешних причин в жилищном фонде</a:t>
            </a:r>
            <a:endParaRPr lang="ru-BY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3D49E-9281-961A-D6EF-48A2D55B4358}"/>
              </a:ext>
            </a:extLst>
          </p:cNvPr>
          <p:cNvSpPr txBox="1"/>
          <p:nvPr/>
        </p:nvSpPr>
        <p:spPr>
          <a:xfrm>
            <a:off x="539552" y="3075806"/>
            <a:ext cx="8568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субъектов профилактики правонарушений: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облисполком, районные 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исполнительные комитеты городские, поселковые, сельские исполнительные комитеты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руководство и контроль: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субъектов профилактики правонарушений</a:t>
            </a:r>
            <a:endParaRPr lang="ru-B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984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1115616" y="267494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8E284A-0AF8-C768-7880-E551FB77108C}"/>
              </a:ext>
            </a:extLst>
          </p:cNvPr>
          <p:cNvSpPr txBox="1"/>
          <p:nvPr/>
        </p:nvSpPr>
        <p:spPr>
          <a:xfrm>
            <a:off x="323528" y="915566"/>
            <a:ext cx="882913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домовладения (квартиры), прилегающей территории, инженерных коммуникаций, оборудования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установленным требованиям устройства и эксплуатации печи: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сквозная трещина в печи, участок пола из горючих материалов (доска, паркет и другое) перед топочным отверстием печи не защищен негорючим материалом (металлический лист, плитка и другое), топочная дверца печи неисправна  (не закрывается);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электрических сетей и (или) электрооборудования требованиям, предъявляемым к их устройству и (или) эксплуатации: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допускается эксплуатация выключателей  и розеток, в том числе на удлинителях, без корпусов, либо корпусы имеют повреждения (оплавлены, расколоты), эксплуатируются оголенные или имеющие повреждения электрические провода, кабели (следы оплавления, трещины), соединение проводов, кабелей, расположенных в видимой части помещения, выполнено методом скрутки;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установленного газового оборудования, вводных, внутренних газопроводов требованиям, предъявляемым к их устройству и (или) эксплуатации: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вещей осуществляется над пламенем горелок газовой плиты, имеются следы сквозной коррозии, механические повреждения газового оборудования, имеются механические повреждения присоединительного гибкого шланга (перегибы, порезы, сквозные трещины и (или)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протертости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допускается хранение газовых баллонов  в неподключенном состоянии, вентиляционная решетка, расположенная в видимой части помещения, закрыта (заклеена) посторонними предметами;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установленных 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теплоустановок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предъявляемым к их устройству и (или) эксплуатации: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имеется механическое повреждение корпуса котла, течь из него.</a:t>
            </a:r>
          </a:p>
          <a:p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антисанитарное состояние жилья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домовладение (квартира) отключено от электроснабжения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граждан к самообслуживанию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доме детей дошкольного возраста без присмотра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нахождения граждан в состоянии алкогольного и (или) наркотического опьянения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телесных повреждений у проживающих граждан, полученных в результате противоправных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8764169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726FF2-5B31-58E3-1541-A636464E268F}"/>
              </a:ext>
            </a:extLst>
          </p:cNvPr>
          <p:cNvSpPr txBox="1"/>
          <p:nvPr/>
        </p:nvSpPr>
        <p:spPr>
          <a:xfrm>
            <a:off x="323528" y="411510"/>
            <a:ext cx="85689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1E28C-3002-5036-07DD-AFF5B0F16521}"/>
              </a:ext>
            </a:extLst>
          </p:cNvPr>
          <p:cNvSpPr txBox="1"/>
          <p:nvPr/>
        </p:nvSpPr>
        <p:spPr>
          <a:xfrm>
            <a:off x="827584" y="1779662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критерии и признаки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небезопасных условий проживания граждан в жилищном фонде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e-BY" sz="18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5 рабочих дней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проинформировать </a:t>
            </a:r>
            <a:r>
              <a:rPr lang="be-BY" sz="1800" b="1" spc="-2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 профилактики правонарушений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принятия мер 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B7AF5-2C26-160F-3591-67FFF6C98CE8}"/>
              </a:ext>
            </a:extLst>
          </p:cNvPr>
          <p:cNvSpPr txBox="1"/>
          <p:nvPr/>
        </p:nvSpPr>
        <p:spPr>
          <a:xfrm>
            <a:off x="791580" y="3075806"/>
            <a:ext cx="8064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профилактики правонарушений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информацию о выявленных критериях и признаках обязан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10 рабочих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поступления информации, с выходом на место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данную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пределах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5384278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E9D79-C6FC-770D-96AC-3F19DB61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12" y="267494"/>
            <a:ext cx="8078787" cy="685800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для реализации городскими, поселковыми, сельскими исполнительными комитетами</a:t>
            </a:r>
            <a:endParaRPr lang="ru-B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8F17B-BC8E-5D89-A1D8-54C07503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03598"/>
            <a:ext cx="8532948" cy="33718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поступившей в соответствии                      информации, а также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принятием мер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компетенции субъектами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информируют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ходе работы,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имеющихся проблемных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 при ее проведении, в том числе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непринятии мер реагирования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субъектом (субъектами) профилактики правонарушений;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ходатайствуют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райгорисполкомом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руководителем субъекта профилактики правонарушений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поощрении представителей субъекта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правонарушений, а также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  в деятельности по профилактике правонарушений,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качественно проводимую работу</a:t>
            </a:r>
          </a:p>
          <a:p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13526039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Учебный семинар — презентация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Учебный семинар — презентаци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8093</TotalTime>
  <Words>1089</Words>
  <Application>Microsoft Office PowerPoint</Application>
  <PresentationFormat>Экран (16:9)</PresentationFormat>
  <Paragraphs>115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2</vt:lpstr>
      <vt:lpstr>Учебный семинар — презентация</vt:lpstr>
      <vt:lpstr>Презентация PowerPoint</vt:lpstr>
      <vt:lpstr> Оперативная обстановка в 2022 году </vt:lpstr>
      <vt:lpstr>Причины возникновения пожаров в 2022 году</vt:lpstr>
      <vt:lpstr>Условия, способствующие гибели людей в 2022 году</vt:lpstr>
      <vt:lpstr>Категории погибших граждан</vt:lpstr>
      <vt:lpstr>Презентация PowerPoint</vt:lpstr>
      <vt:lpstr>Презентация PowerPoint</vt:lpstr>
      <vt:lpstr>Презентация PowerPoint</vt:lpstr>
      <vt:lpstr>Мероприятия, для реализации городскими, поселковыми, сельскими исполнительными комитетами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Выполнение Плана – графика поверок приборов радиационной, химической разведки и дозиметрического контроля субъектов хозяйствования Минской области на 2013 год (9 месяцев)</dc:title>
  <dc:creator>Janna</dc:creator>
  <cp:lastModifiedBy>Валентина Зуевская</cp:lastModifiedBy>
  <cp:revision>1545</cp:revision>
  <cp:lastPrinted>2023-03-28T14:32:21Z</cp:lastPrinted>
  <dcterms:created xsi:type="dcterms:W3CDTF">2013-10-17T16:18:04Z</dcterms:created>
  <dcterms:modified xsi:type="dcterms:W3CDTF">2023-04-17T09:53:38Z</dcterms:modified>
</cp:coreProperties>
</file>