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449" r:id="rId3"/>
    <p:sldId id="450" r:id="rId4"/>
    <p:sldId id="452" r:id="rId5"/>
    <p:sldId id="453" r:id="rId6"/>
    <p:sldId id="455" r:id="rId7"/>
    <p:sldId id="469" r:id="rId8"/>
    <p:sldId id="470" r:id="rId9"/>
    <p:sldId id="471" r:id="rId10"/>
    <p:sldId id="473" r:id="rId11"/>
    <p:sldId id="474" r:id="rId12"/>
    <p:sldId id="398" r:id="rId13"/>
    <p:sldId id="430" r:id="rId14"/>
    <p:sldId id="339" r:id="rId15"/>
    <p:sldId id="432" r:id="rId16"/>
    <p:sldId id="420" r:id="rId17"/>
    <p:sldId id="477" r:id="rId18"/>
    <p:sldId id="411" r:id="rId19"/>
    <p:sldId id="475" r:id="rId20"/>
    <p:sldId id="463" r:id="rId21"/>
    <p:sldId id="465" r:id="rId22"/>
    <p:sldId id="466" r:id="rId23"/>
    <p:sldId id="468" r:id="rId24"/>
    <p:sldId id="476" r:id="rId2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A7E1428-733D-42C9-AB84-69F34A5FA254}">
          <p14:sldIdLst>
            <p14:sldId id="449"/>
            <p14:sldId id="450"/>
            <p14:sldId id="452"/>
            <p14:sldId id="453"/>
            <p14:sldId id="455"/>
            <p14:sldId id="469"/>
            <p14:sldId id="470"/>
            <p14:sldId id="471"/>
            <p14:sldId id="473"/>
            <p14:sldId id="474"/>
            <p14:sldId id="398"/>
            <p14:sldId id="430"/>
            <p14:sldId id="339"/>
            <p14:sldId id="432"/>
            <p14:sldId id="420"/>
            <p14:sldId id="477"/>
            <p14:sldId id="411"/>
            <p14:sldId id="475"/>
            <p14:sldId id="463"/>
            <p14:sldId id="465"/>
            <p14:sldId id="466"/>
            <p14:sldId id="468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FDD"/>
    <a:srgbClr val="1F06D8"/>
    <a:srgbClr val="3B953B"/>
    <a:srgbClr val="6EB517"/>
    <a:srgbClr val="60732F"/>
    <a:srgbClr val="245A24"/>
    <a:srgbClr val="8D5CA8"/>
    <a:srgbClr val="FFFF99"/>
    <a:srgbClr val="740000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68785" autoAdjust="0"/>
  </p:normalViewPr>
  <p:slideViewPr>
    <p:cSldViewPr>
      <p:cViewPr varScale="1">
        <p:scale>
          <a:sx n="142" d="100"/>
          <a:sy n="142" d="100"/>
        </p:scale>
        <p:origin x="10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Численность населения, тыс. человек</a:t>
            </a:r>
          </a:p>
        </c:rich>
      </c:tx>
      <c:layout>
        <c:manualLayout>
          <c:xMode val="edge"/>
          <c:yMode val="edge"/>
          <c:x val="0.30260687620860183"/>
          <c:y val="2.3891356408244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2668544074813"/>
          <c:y val="0.15959075121345176"/>
          <c:w val="0.87134521285074651"/>
          <c:h val="0.619857520936926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Лист1!$A$1:$H$1</c:f>
              <c:strCache>
                <c:ptCount val="8"/>
                <c:pt idx="0">
                  <c:v> </c:v>
                </c:pt>
                <c:pt idx="1">
                  <c:v>2015</c:v>
                </c:pt>
                <c:pt idx="2">
                  <c:v>2016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strCache>
            </c:strRef>
          </c:cat>
          <c:val>
            <c:numRef>
              <c:f>Лист1!$A$2:$H$2</c:f>
              <c:numCache>
                <c:formatCode>General</c:formatCode>
                <c:ptCount val="8"/>
                <c:pt idx="1">
                  <c:v>1407.9</c:v>
                </c:pt>
                <c:pt idx="2">
                  <c:v>1417.3</c:v>
                </c:pt>
                <c:pt idx="3">
                  <c:v>1428.5</c:v>
                </c:pt>
                <c:pt idx="4">
                  <c:v>1473.2</c:v>
                </c:pt>
                <c:pt idx="5">
                  <c:v>1473.3</c:v>
                </c:pt>
                <c:pt idx="6">
                  <c:v>1465.8</c:v>
                </c:pt>
                <c:pt idx="7">
                  <c:v>1462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A-407D-A36B-F971C97DA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887104"/>
        <c:axId val="75617408"/>
      </c:barChart>
      <c:catAx>
        <c:axId val="4988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17408"/>
        <c:crosses val="autoZero"/>
        <c:auto val="1"/>
        <c:lblAlgn val="ctr"/>
        <c:lblOffset val="100"/>
        <c:noMultiLvlLbl val="0"/>
      </c:catAx>
      <c:valAx>
        <c:axId val="75617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88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>
                <a:solidFill>
                  <a:schemeClr val="tx1"/>
                </a:solidFill>
              </a:rPr>
              <a:t>Динамика численности многодетных семей (на начало года)</a:t>
            </a:r>
          </a:p>
        </c:rich>
      </c:tx>
      <c:layout>
        <c:manualLayout>
          <c:xMode val="edge"/>
          <c:yMode val="edge"/>
          <c:x val="0.1511936923219864"/>
          <c:y val="6.5785022187876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13 180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FC4-44A5-B838-8CCF4330B0E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14 755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FC4-44A5-B838-8CCF4330B0E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16 201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FC4-44A5-B838-8CCF4330B0E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17 268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FC4-44A5-B838-8CCF4330B0E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18 066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FC4-44A5-B838-8CCF4330B0E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19 514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FC4-44A5-B838-8CCF4330B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Лист1!$B$1:$I$1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 6 мес. </c:v>
                </c:pt>
              </c:strCache>
            </c:strRef>
          </c:cat>
          <c:val>
            <c:numRef>
              <c:f>Лист1!$B$2:$I$2</c:f>
              <c:numCache>
                <c:formatCode>#,##0</c:formatCode>
                <c:ptCount val="8"/>
                <c:pt idx="0">
                  <c:v>13180</c:v>
                </c:pt>
                <c:pt idx="1">
                  <c:v>14755</c:v>
                </c:pt>
                <c:pt idx="2">
                  <c:v>16201</c:v>
                </c:pt>
                <c:pt idx="3">
                  <c:v>17268</c:v>
                </c:pt>
                <c:pt idx="4">
                  <c:v>18066</c:v>
                </c:pt>
                <c:pt idx="5">
                  <c:v>19514</c:v>
                </c:pt>
                <c:pt idx="6">
                  <c:v>21419</c:v>
                </c:pt>
                <c:pt idx="7" formatCode="General">
                  <c:v>21578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1-4988-AD16-4E5B334DC4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4306176"/>
        <c:axId val="84321408"/>
      </c:barChart>
      <c:catAx>
        <c:axId val="8430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321408"/>
        <c:crosses val="autoZero"/>
        <c:auto val="1"/>
        <c:lblAlgn val="ctr"/>
        <c:lblOffset val="100"/>
        <c:noMultiLvlLbl val="0"/>
      </c:catAx>
      <c:valAx>
        <c:axId val="843214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430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673800304767249E-2"/>
          <c:y val="5.2066795984273835E-2"/>
          <c:w val="0.83193362603057863"/>
          <c:h val="0.7088273137461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семей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442036094062619E-2"/>
                  <c:y val="3.8480568979146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5F-4DE6-9FF5-36966655D740}"/>
                </c:ext>
              </c:extLst>
            </c:dLbl>
            <c:dLbl>
              <c:idx val="1"/>
              <c:layout>
                <c:manualLayout>
                  <c:x val="-1.9814684333319697E-2"/>
                  <c:y val="7.8591315026211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5F-4DE6-9FF5-36966655D740}"/>
                </c:ext>
              </c:extLst>
            </c:dLbl>
            <c:dLbl>
              <c:idx val="2"/>
              <c:layout>
                <c:manualLayout>
                  <c:x val="-2.9882897626759442E-2"/>
                  <c:y val="-9.9210164924651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4A-45FC-8CD3-F606F3A8601F}"/>
                </c:ext>
              </c:extLst>
            </c:dLbl>
            <c:dLbl>
              <c:idx val="3"/>
              <c:layout>
                <c:manualLayout>
                  <c:x val="-2.9811324382760896E-2"/>
                  <c:y val="9.91997414990449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CD-4C2C-A5EC-3FC608178673}"/>
                </c:ext>
              </c:extLst>
            </c:dLbl>
            <c:dLbl>
              <c:idx val="4"/>
              <c:layout>
                <c:manualLayout>
                  <c:x val="-3.19535365016422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A9-40C7-94F1-E4AA0FE05420}"/>
                </c:ext>
              </c:extLst>
            </c:dLbl>
            <c:dLbl>
              <c:idx val="5"/>
              <c:layout>
                <c:manualLayout>
                  <c:x val="-3.3917171596318359E-2"/>
                  <c:y val="-3.3094376301299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18-4ADF-A978-231F23D10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9 мес. 2023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12659</c:v>
                </c:pt>
                <c:pt idx="1">
                  <c:v>14121</c:v>
                </c:pt>
                <c:pt idx="2">
                  <c:v>15540</c:v>
                </c:pt>
                <c:pt idx="3">
                  <c:v>16260</c:v>
                </c:pt>
                <c:pt idx="4">
                  <c:v>17512</c:v>
                </c:pt>
                <c:pt idx="5" formatCode="General">
                  <c:v>27993</c:v>
                </c:pt>
                <c:pt idx="6" formatCode="General">
                  <c:v>19608</c:v>
                </c:pt>
                <c:pt idx="7" formatCode="General">
                  <c:v>20270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5-4BB7-8DF6-B90B04E7E9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учеников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9 мес. 2023</c:v>
                </c:pt>
              </c:strCache>
            </c:strRef>
          </c:cat>
          <c:val>
            <c:numRef>
              <c:f>Лист1!$C$2:$C$9</c:f>
              <c:numCache>
                <c:formatCode>#,##0</c:formatCode>
                <c:ptCount val="8"/>
                <c:pt idx="0">
                  <c:v>24226</c:v>
                </c:pt>
                <c:pt idx="1">
                  <c:v>26919</c:v>
                </c:pt>
                <c:pt idx="2">
                  <c:v>29874</c:v>
                </c:pt>
                <c:pt idx="3">
                  <c:v>31915</c:v>
                </c:pt>
                <c:pt idx="4">
                  <c:v>34785</c:v>
                </c:pt>
                <c:pt idx="5" formatCode="General">
                  <c:v>46487</c:v>
                </c:pt>
                <c:pt idx="6" formatCode="General">
                  <c:v>39777</c:v>
                </c:pt>
                <c:pt idx="7" formatCode="General">
                  <c:v>41455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5-4BB7-8DF6-B90B04E7E9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сумма, тыс. рублей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828242786281652E-2"/>
                  <c:y val="-6.6763067604231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D5-4BB7-8DF6-B90B04E7E9B8}"/>
                </c:ext>
              </c:extLst>
            </c:dLbl>
            <c:dLbl>
              <c:idx val="1"/>
              <c:layout>
                <c:manualLayout>
                  <c:x val="1.8460850841134618E-2"/>
                  <c:y val="3.7488577386506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D5-4BB7-8DF6-B90B04E7E9B8}"/>
                </c:ext>
              </c:extLst>
            </c:dLbl>
            <c:dLbl>
              <c:idx val="2"/>
              <c:layout>
                <c:manualLayout>
                  <c:x val="9.5467736128643007E-3"/>
                  <c:y val="2.626813489268420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D5-4BB7-8DF6-B90B04E7E9B8}"/>
                </c:ext>
              </c:extLst>
            </c:dLbl>
            <c:dLbl>
              <c:idx val="3"/>
              <c:layout>
                <c:manualLayout>
                  <c:x val="6.8975455710242875E-3"/>
                  <c:y val="4.5733868924331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CD-4C2C-A5EC-3FC608178673}"/>
                </c:ext>
              </c:extLst>
            </c:dLbl>
            <c:dLbl>
              <c:idx val="4"/>
              <c:layout>
                <c:manualLayout>
                  <c:x val="1.4541638239045161E-2"/>
                  <c:y val="1.107097278109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64-45FC-9688-1B000FB68299}"/>
                </c:ext>
              </c:extLst>
            </c:dLbl>
            <c:dLbl>
              <c:idx val="5"/>
              <c:layout>
                <c:manualLayout>
                  <c:x val="1.8684177541526729E-2"/>
                  <c:y val="-7.785959453748783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A9-40C7-94F1-E4AA0FE05420}"/>
                </c:ext>
              </c:extLst>
            </c:dLbl>
            <c:dLbl>
              <c:idx val="6"/>
              <c:layout>
                <c:manualLayout>
                  <c:x val="1.1305723865439456E-2"/>
                  <c:y val="-3.189731776208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2A-42F7-A3B1-88A657E4E7DD}"/>
                </c:ext>
              </c:extLst>
            </c:dLbl>
            <c:dLbl>
              <c:idx val="7"/>
              <c:layout>
                <c:manualLayout>
                  <c:x val="1.5828013411615233E-2"/>
                  <c:y val="-4.784597664312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1A-4383-978A-A2F1093B6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9 мес. 2023</c:v>
                </c:pt>
              </c:strCache>
            </c:strRef>
          </c:cat>
          <c:val>
            <c:numRef>
              <c:f>Лист1!$D$2:$D$9</c:f>
              <c:numCache>
                <c:formatCode>0</c:formatCode>
                <c:ptCount val="8"/>
                <c:pt idx="0" formatCode="#,##0">
                  <c:v>900.6</c:v>
                </c:pt>
                <c:pt idx="1">
                  <c:v>1067.0999999999999</c:v>
                </c:pt>
                <c:pt idx="2">
                  <c:v>1508</c:v>
                </c:pt>
                <c:pt idx="3">
                  <c:v>1767.8</c:v>
                </c:pt>
                <c:pt idx="4" formatCode="General">
                  <c:v>2112</c:v>
                </c:pt>
                <c:pt idx="5" formatCode="General">
                  <c:v>2725.7</c:v>
                </c:pt>
                <c:pt idx="6" formatCode="General">
                  <c:v>3785.6</c:v>
                </c:pt>
                <c:pt idx="7" formatCode="General">
                  <c:v>4531.8599999999997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D5-4BB7-8DF6-B90B04E7E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85118336"/>
        <c:axId val="74523776"/>
        <c:axId val="0"/>
      </c:bar3DChart>
      <c:catAx>
        <c:axId val="8511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523776"/>
        <c:crosses val="autoZero"/>
        <c:auto val="1"/>
        <c:lblAlgn val="ctr"/>
        <c:lblOffset val="100"/>
        <c:noMultiLvlLbl val="0"/>
      </c:catAx>
      <c:valAx>
        <c:axId val="745237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1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740924358291133E-2"/>
          <c:y val="0"/>
          <c:w val="0.89995668675114771"/>
          <c:h val="0.5768999035592006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1.4054120092566607E-3"/>
                  <c:y val="-1.2574929748719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37-47BE-A8DE-FA6EBB1FE2FE}"/>
                </c:ext>
              </c:extLst>
            </c:dLbl>
            <c:dLbl>
              <c:idx val="3"/>
              <c:layout>
                <c:manualLayout>
                  <c:x val="-2.8108240185133995E-3"/>
                  <c:y val="8.39302299330856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37-47BE-A8DE-FA6EBB1FE2FE}"/>
                </c:ext>
              </c:extLst>
            </c:dLbl>
            <c:dLbl>
              <c:idx val="5"/>
              <c:layout>
                <c:manualLayout>
                  <c:x val="1.4054120092566861E-3"/>
                  <c:y val="-2.51498594974384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37-47BE-A8DE-FA6EBB1FE2FE}"/>
                </c:ext>
              </c:extLst>
            </c:dLbl>
            <c:dLbl>
              <c:idx val="7"/>
              <c:layout>
                <c:manualLayout>
                  <c:x val="-1.4946548435937899E-3"/>
                  <c:y val="2.30046903001115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AD-4811-B65C-3A2463E53D3B}"/>
                </c:ext>
              </c:extLst>
            </c:dLbl>
            <c:dLbl>
              <c:idx val="8"/>
              <c:layout>
                <c:manualLayout>
                  <c:x val="1.4946548435937899E-3"/>
                  <c:y val="1.9170575250093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AD-4811-B65C-3A2463E53D3B}"/>
                </c:ext>
              </c:extLst>
            </c:dLbl>
            <c:dLbl>
              <c:idx val="9"/>
              <c:layout>
                <c:manualLayout>
                  <c:x val="0"/>
                  <c:y val="-1.1502345150055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AD-4811-B65C-3A2463E53D3B}"/>
                </c:ext>
              </c:extLst>
            </c:dLbl>
            <c:dLbl>
              <c:idx val="10"/>
              <c:layout>
                <c:manualLayout>
                  <c:x val="2.9893096871876344E-3"/>
                  <c:y val="2.6838805350130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AD-4811-B65C-3A2463E53D3B}"/>
                </c:ext>
              </c:extLst>
            </c:dLbl>
            <c:dLbl>
              <c:idx val="17"/>
              <c:layout>
                <c:manualLayout>
                  <c:x val="-2.989309687187581E-3"/>
                  <c:y val="-7.55652753558785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AD-4811-B65C-3A2463E53D3B}"/>
                </c:ext>
              </c:extLst>
            </c:dLbl>
            <c:dLbl>
              <c:idx val="18"/>
              <c:layout>
                <c:manualLayout>
                  <c:x val="8.9193864524479604E-5"/>
                  <c:y val="1.82153802919869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AD-4811-B65C-3A2463E53D3B}"/>
                </c:ext>
              </c:extLst>
            </c:dLbl>
            <c:dLbl>
              <c:idx val="19"/>
              <c:layout>
                <c:manualLayout>
                  <c:x val="-1.4946548435936786E-3"/>
                  <c:y val="-1.0589101210976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AD-4811-B65C-3A2463E53D3B}"/>
                </c:ext>
              </c:extLst>
            </c:dLbl>
            <c:dLbl>
              <c:idx val="24"/>
              <c:layout>
                <c:manualLayout>
                  <c:x val="0"/>
                  <c:y val="1.70843268923179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AD-4811-B65C-3A2463E53D3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Sheet1!$A$1:$X$1</c:f>
              <c:strCache>
                <c:ptCount val="24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  <c:pt idx="23">
                  <c:v>Минская область</c:v>
                </c:pt>
              </c:strCache>
            </c:strRef>
          </c:cat>
          <c:val>
            <c:numRef>
              <c:f>Sheet1!$A$2:$X$2</c:f>
              <c:numCache>
                <c:formatCode>General</c:formatCode>
                <c:ptCount val="24"/>
                <c:pt idx="0">
                  <c:v>5.2</c:v>
                </c:pt>
                <c:pt idx="1">
                  <c:v>5.0999999999999996</c:v>
                </c:pt>
                <c:pt idx="2">
                  <c:v>3.7</c:v>
                </c:pt>
                <c:pt idx="3">
                  <c:v>3.1</c:v>
                </c:pt>
                <c:pt idx="4">
                  <c:v>5.2</c:v>
                </c:pt>
                <c:pt idx="5">
                  <c:v>4</c:v>
                </c:pt>
                <c:pt idx="6">
                  <c:v>4.0999999999999996</c:v>
                </c:pt>
                <c:pt idx="7">
                  <c:v>4.2</c:v>
                </c:pt>
                <c:pt idx="8">
                  <c:v>4.4000000000000004</c:v>
                </c:pt>
                <c:pt idx="9">
                  <c:v>5.2</c:v>
                </c:pt>
                <c:pt idx="10">
                  <c:v>4.7</c:v>
                </c:pt>
                <c:pt idx="11">
                  <c:v>4.4000000000000004</c:v>
                </c:pt>
                <c:pt idx="12">
                  <c:v>4</c:v>
                </c:pt>
                <c:pt idx="13">
                  <c:v>4.8</c:v>
                </c:pt>
                <c:pt idx="14">
                  <c:v>4.5999999999999996</c:v>
                </c:pt>
                <c:pt idx="15">
                  <c:v>5.6</c:v>
                </c:pt>
                <c:pt idx="16">
                  <c:v>3.6</c:v>
                </c:pt>
                <c:pt idx="17">
                  <c:v>6</c:v>
                </c:pt>
                <c:pt idx="18">
                  <c:v>4.5999999999999996</c:v>
                </c:pt>
                <c:pt idx="19">
                  <c:v>5.4</c:v>
                </c:pt>
                <c:pt idx="20">
                  <c:v>4</c:v>
                </c:pt>
                <c:pt idx="21">
                  <c:v>4.7</c:v>
                </c:pt>
                <c:pt idx="22" formatCode="0.00">
                  <c:v>5.0999999999999996</c:v>
                </c:pt>
                <c:pt idx="23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9-48C5-B000-75EE2A78F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4320384"/>
        <c:axId val="104330368"/>
      </c:barChart>
      <c:lineChart>
        <c:grouping val="standard"/>
        <c:varyColors val="0"/>
        <c:ser>
          <c:idx val="1"/>
          <c:order val="1"/>
          <c:spPr>
            <a:ln w="666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Sheet1!$A$1:$X$1</c:f>
              <c:strCache>
                <c:ptCount val="24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  <c:pt idx="23">
                  <c:v>Минская область</c:v>
                </c:pt>
              </c:strCache>
            </c:strRef>
          </c:cat>
          <c:val>
            <c:numRef>
              <c:f>Sheet1!$A$3:$X$3</c:f>
              <c:numCache>
                <c:formatCode>General</c:formatCode>
                <c:ptCount val="24"/>
                <c:pt idx="0">
                  <c:v>4.7</c:v>
                </c:pt>
                <c:pt idx="1">
                  <c:v>4.7</c:v>
                </c:pt>
                <c:pt idx="2">
                  <c:v>4.7</c:v>
                </c:pt>
                <c:pt idx="3">
                  <c:v>4.7</c:v>
                </c:pt>
                <c:pt idx="4">
                  <c:v>4.7</c:v>
                </c:pt>
                <c:pt idx="5">
                  <c:v>4.7</c:v>
                </c:pt>
                <c:pt idx="6">
                  <c:v>4.7</c:v>
                </c:pt>
                <c:pt idx="7">
                  <c:v>4.7</c:v>
                </c:pt>
                <c:pt idx="8">
                  <c:v>4.7</c:v>
                </c:pt>
                <c:pt idx="9">
                  <c:v>4.7</c:v>
                </c:pt>
                <c:pt idx="10">
                  <c:v>4.7</c:v>
                </c:pt>
                <c:pt idx="11">
                  <c:v>4.7</c:v>
                </c:pt>
                <c:pt idx="12">
                  <c:v>4.7</c:v>
                </c:pt>
                <c:pt idx="13">
                  <c:v>4.7</c:v>
                </c:pt>
                <c:pt idx="14">
                  <c:v>4.7</c:v>
                </c:pt>
                <c:pt idx="15">
                  <c:v>4.7</c:v>
                </c:pt>
                <c:pt idx="16">
                  <c:v>4.7</c:v>
                </c:pt>
                <c:pt idx="17">
                  <c:v>4.7</c:v>
                </c:pt>
                <c:pt idx="18">
                  <c:v>4.7</c:v>
                </c:pt>
                <c:pt idx="19">
                  <c:v>4.7</c:v>
                </c:pt>
                <c:pt idx="20">
                  <c:v>4.7</c:v>
                </c:pt>
                <c:pt idx="21">
                  <c:v>4.7</c:v>
                </c:pt>
                <c:pt idx="22">
                  <c:v>4.7</c:v>
                </c:pt>
                <c:pt idx="23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37-47BE-A8DE-FA6EBB1FE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320384"/>
        <c:axId val="104330368"/>
      </c:lineChart>
      <c:catAx>
        <c:axId val="10432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330368"/>
        <c:crossesAt val="0"/>
        <c:auto val="1"/>
        <c:lblAlgn val="ctr"/>
        <c:lblOffset val="100"/>
        <c:noMultiLvlLbl val="0"/>
      </c:catAx>
      <c:valAx>
        <c:axId val="104330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432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24107096284605198"/>
          <c:y val="0.10225291774115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Заболеваемость, на 100 тыс. населения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Лист1!$B$1:$H$1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6 мес. 2023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24</c:v>
                </c:pt>
                <c:pt idx="1">
                  <c:v>21.7</c:v>
                </c:pt>
                <c:pt idx="2">
                  <c:v>20</c:v>
                </c:pt>
                <c:pt idx="3">
                  <c:v>9.4</c:v>
                </c:pt>
                <c:pt idx="4">
                  <c:v>13.16</c:v>
                </c:pt>
                <c:pt idx="5">
                  <c:v>13.3</c:v>
                </c:pt>
                <c:pt idx="6">
                  <c:v>9.2000000000000011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7-4980-A0D0-CB47EDE49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80096"/>
        <c:axId val="120235136"/>
      </c:barChart>
      <c:catAx>
        <c:axId val="12018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235136"/>
        <c:crosses val="autoZero"/>
        <c:auto val="1"/>
        <c:lblAlgn val="ctr"/>
        <c:lblOffset val="100"/>
        <c:noMultiLvlLbl val="0"/>
      </c:catAx>
      <c:valAx>
        <c:axId val="120235136"/>
        <c:scaling>
          <c:orientation val="minMax"/>
          <c:max val="3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2018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440320"/>
        <c:axId val="120441856"/>
      </c:barChart>
      <c:catAx>
        <c:axId val="12044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441856"/>
        <c:crosses val="autoZero"/>
        <c:auto val="1"/>
        <c:lblAlgn val="ctr"/>
        <c:lblOffset val="100"/>
        <c:noMultiLvlLbl val="0"/>
      </c:catAx>
      <c:valAx>
        <c:axId val="120441856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2044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0B5A1-48E9-4DDA-8690-1133D3D303B8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6FBF3-8F19-4AA6-99ED-5AF52425B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0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867F0D9-90E2-4BB5-8787-0C3A9A4C6284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3F8A3600-7C02-4F3F-B63A-74A6A39B3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0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79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7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8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3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7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24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77B53B-A142-4B85-92CA-686E214AB02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21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16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1EB5-E0D7-4E1B-8674-1B1917B78D11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0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2AC6-7778-4AA7-BC1D-B40F6043CF62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5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D4D3-7EDB-4594-B78C-AD54B5595D13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303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168E-1E03-46C7-96E7-FA21DF9BA19B}" type="datetime1">
              <a:rPr lang="ru-RU" smtClean="0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BC06-8EA2-4FBD-9514-D59DD4BF6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34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9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3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2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2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D4D7-CF85-43C9-8421-2C4F72E26536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8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9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42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48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63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552450" y="1402556"/>
            <a:ext cx="6821488" cy="1102519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ru-RU" altLang="zh-CN"/>
              <a:t>Образец заголовка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914900"/>
            <a:ext cx="2895600" cy="11430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/>
              <a:t>http://ppt.prtxt.ru</a:t>
            </a:r>
            <a:endParaRPr lang="en-US" altLang="ko-K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6E5649F-94C0-4E2C-9E90-C0744DFAE3A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6600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2"/>
            <a:ext cx="8229600" cy="3398044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8000" y="4531023"/>
            <a:ext cx="472320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42999" y="4531023"/>
            <a:ext cx="51250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CCAF-8505-48DA-A012-1361A358C3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5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A36-8B56-432A-8C0C-6E98E237219E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2A1D-587E-4802-A710-51DE707875D7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5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B8BD-D24A-49A8-9792-12129F1B4633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07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8EB8-8967-4244-995B-95DCBC6D5D1F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7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5C74-63EB-4AC4-BACB-5E89529720D2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8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DF2B-2D98-427A-A7D7-BD5F85B85E16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7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C7D8-9044-4F6A-B151-A01183F5B65D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9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3674-4586-4F5A-8CE8-FC3B7896BF00}" type="datetime1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846BD-96E4-455A-89FA-5AA6EFC86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0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" y="987574"/>
            <a:ext cx="3810846" cy="331236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7851" y="843558"/>
            <a:ext cx="5328592" cy="3024336"/>
          </a:xfrm>
        </p:spPr>
        <p:txBody>
          <a:bodyPr>
            <a:normAutofit fontScale="47500" lnSpcReduction="20000"/>
          </a:bodyPr>
          <a:lstStyle/>
          <a:p>
            <a:endParaRPr lang="ru-RU" sz="55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5500" b="1" dirty="0">
                <a:solidFill>
                  <a:schemeClr val="accent3">
                    <a:lumMod val="75000"/>
                  </a:schemeClr>
                </a:solidFill>
              </a:rPr>
              <a:t>О демографической ситуации в Минской области и реализации </a:t>
            </a:r>
            <a:br>
              <a:rPr lang="ru-RU" sz="55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5500" b="1" dirty="0">
                <a:solidFill>
                  <a:schemeClr val="accent3">
                    <a:lumMod val="75000"/>
                  </a:schemeClr>
                </a:solidFill>
              </a:rPr>
              <a:t>в 2023 году Государственной программы «Здоровье народа и демографическая безопасность» </a:t>
            </a:r>
            <a:endParaRPr lang="en-US" sz="55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92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4668" y="1632305"/>
            <a:ext cx="3799335" cy="205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7003" y="65997"/>
            <a:ext cx="8639942" cy="9310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ЕДИНОВРЕМЕННАЯ МАТЕРИАЛЬНАЯ ПОМОЩЬ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К НОВОМУ УЧЕБНОМУ ГОДУ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63271567"/>
              </p:ext>
            </p:extLst>
          </p:nvPr>
        </p:nvGraphicFramePr>
        <p:xfrm>
          <a:off x="251520" y="1059582"/>
          <a:ext cx="5616624" cy="398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10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3826608"/>
            <a:ext cx="39290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     </a:t>
            </a:r>
            <a:r>
              <a:rPr lang="ru-RU" sz="1500" dirty="0"/>
              <a:t>К 2023/2024 учебному году выплата единовременной материальной помощи</a:t>
            </a:r>
            <a:br>
              <a:rPr lang="ru-RU" sz="1500" dirty="0"/>
            </a:br>
            <a:r>
              <a:rPr lang="ru-RU" sz="1500" dirty="0"/>
              <a:t>на 01.09.2023 произведена 20 270 многодетным семьям на 41 455 школьников на сумму </a:t>
            </a:r>
            <a:br>
              <a:rPr lang="ru-RU" sz="1500" dirty="0"/>
            </a:br>
            <a:r>
              <a:rPr lang="ru-RU" sz="1500" dirty="0"/>
              <a:t>4531,86 тыс. рублей.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8698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ша\презентация демография на заседание МОИК\картинки_дети\image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/>
        </p:blipFill>
        <p:spPr bwMode="auto">
          <a:xfrm>
            <a:off x="5934770" y="241622"/>
            <a:ext cx="2977771" cy="1786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4901" y="1110432"/>
            <a:ext cx="5542080" cy="15440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lnSpc>
                <a:spcPts val="17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/>
              <a:t>Единовременную выплату при рождении двоих и более детей на приобретение детских вещей первой необходимости в 1 полугодии 2023 года получили 65 семей на  131 ребенка. </a:t>
            </a:r>
          </a:p>
          <a:p>
            <a:pPr defTabSz="685773" fontAlgn="base">
              <a:lnSpc>
                <a:spcPts val="5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/>
          </a:p>
          <a:p>
            <a:pPr defTabSz="685773" fontAlgn="base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/>
              <a:t>Семейный капитал назначен 21 600 многодетным семьям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11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901" y="3075806"/>
            <a:ext cx="2880320" cy="18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876" y="126802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491880" y="3137405"/>
            <a:ext cx="5256584" cy="15183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/>
              <a:t>Ежегодно проводится работа по обеспечению противопожарной безопасности домовладений (квартир) многодетных семей </a:t>
            </a:r>
          </a:p>
          <a:p>
            <a:pPr defTabSz="685773" fontAlgn="base">
              <a:lnSpc>
                <a:spcPts val="5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/>
          </a:p>
          <a:p>
            <a:pPr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/>
              <a:t>За 1 полугодие 2023 года  израсходовано </a:t>
            </a:r>
            <a:br>
              <a:rPr lang="ru-RU" sz="1600" dirty="0"/>
            </a:br>
            <a:r>
              <a:rPr lang="ru-RU" sz="1600" dirty="0"/>
              <a:t>107,7 тыс. рублей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187" y="1748147"/>
            <a:ext cx="2286354" cy="1561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27" y="1002474"/>
            <a:ext cx="3049533" cy="251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85" y="1409227"/>
            <a:ext cx="5588431" cy="335803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Мероприятия подпрограммы направлены на: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/>
              <a:t>формирование приверженности</a:t>
            </a:r>
            <a:r>
              <a:rPr lang="en-US" dirty="0"/>
              <a:t> </a:t>
            </a:r>
            <a:r>
              <a:rPr lang="ru-RU" dirty="0"/>
              <a:t>к здоровому образу жизни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профилактику неинфекционных заболеваний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улучшение доступности первичной медицинской помощи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снижение преждевременной смертности              и стабилизацию инвалидности населения, наступивших по причине неинфекционных заболеваний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017" y="156862"/>
            <a:ext cx="8856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71" y="2936259"/>
            <a:ext cx="3312368" cy="220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8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13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0313" y="1824774"/>
            <a:ext cx="2865577" cy="1798471"/>
            <a:chOff x="788521" y="1483761"/>
            <a:chExt cx="3240360" cy="2033689"/>
          </a:xfrm>
        </p:grpSpPr>
        <p:pic>
          <p:nvPicPr>
            <p:cNvPr id="1027" name="Picture 3" descr="D:\саша\презентация демография на заседание МОИК\картинки_города\Налибоки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9" b="8950"/>
            <a:stretch/>
          </p:blipFill>
          <p:spPr bwMode="auto">
            <a:xfrm>
              <a:off x="788521" y="1483761"/>
              <a:ext cx="3240360" cy="20336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788521" y="1546368"/>
              <a:ext cx="3230752" cy="330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300" dirty="0" err="1"/>
                <a:t>аг</a:t>
              </a:r>
              <a:r>
                <a:rPr lang="ru-RU" sz="1300" dirty="0"/>
                <a:t>. Налибоки (</a:t>
              </a:r>
              <a:r>
                <a:rPr lang="ru-RU" sz="1300" dirty="0" err="1"/>
                <a:t>Столбцовский</a:t>
              </a:r>
              <a:r>
                <a:rPr lang="ru-RU" sz="1300" dirty="0"/>
                <a:t> р-н)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50391" y="3293747"/>
            <a:ext cx="2931249" cy="2075724"/>
            <a:chOff x="4427983" y="1004148"/>
            <a:chExt cx="3279217" cy="2322132"/>
          </a:xfrm>
        </p:grpSpPr>
        <p:pic>
          <p:nvPicPr>
            <p:cNvPr id="1029" name="Picture 5" descr="D:\саша\презентация демография на заседание МОИК\картинки_города\свислочь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9" b="4691"/>
            <a:stretch/>
          </p:blipFill>
          <p:spPr bwMode="auto">
            <a:xfrm>
              <a:off x="4427984" y="1004148"/>
              <a:ext cx="3240360" cy="20171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4427983" y="2999183"/>
              <a:ext cx="3279217" cy="32709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/>
                <a:t>г. Свислочь (</a:t>
              </a:r>
              <a:r>
                <a:rPr lang="ru-RU" sz="1300" dirty="0" err="1"/>
                <a:t>Пуховичский</a:t>
              </a:r>
              <a:r>
                <a:rPr lang="ru-RU" sz="1300" dirty="0"/>
                <a:t> р-н)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46907" y="1846342"/>
            <a:ext cx="2889466" cy="2091825"/>
            <a:chOff x="3059832" y="2142921"/>
            <a:chExt cx="3251258" cy="2353745"/>
          </a:xfrm>
        </p:grpSpPr>
        <p:pic>
          <p:nvPicPr>
            <p:cNvPr id="1030" name="Picture 6" descr="D:\саша\презентация демография на заседание МОИК\картинки_города\острошицы-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58" r="2495" b="10146"/>
            <a:stretch/>
          </p:blipFill>
          <p:spPr bwMode="auto">
            <a:xfrm>
              <a:off x="3059832" y="2142921"/>
              <a:ext cx="3251258" cy="19875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3101724" y="4133037"/>
              <a:ext cx="3209366" cy="363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 err="1"/>
                <a:t>аг</a:t>
              </a:r>
              <a:r>
                <a:rPr lang="ru-RU" sz="1300" dirty="0"/>
                <a:t>. </a:t>
              </a:r>
              <a:r>
                <a:rPr lang="ru-RU" sz="1300" dirty="0" err="1"/>
                <a:t>Острошицы</a:t>
              </a:r>
              <a:r>
                <a:rPr lang="ru-RU" sz="1300" dirty="0"/>
                <a:t> (</a:t>
              </a:r>
              <a:r>
                <a:rPr lang="ru-RU" sz="1300" dirty="0" err="1"/>
                <a:t>Логойский</a:t>
              </a:r>
              <a:r>
                <a:rPr lang="ru-RU" sz="1300" dirty="0"/>
                <a:t> р-н</a:t>
              </a:r>
              <a:r>
                <a:rPr lang="ru-RU" sz="1500" dirty="0"/>
                <a:t>)</a:t>
              </a:r>
            </a:p>
          </p:txBody>
        </p:sp>
      </p:grpSp>
      <p:pic>
        <p:nvPicPr>
          <p:cNvPr id="1033" name="Picture 9" descr="D:\саша\презентация демография на заседание МОИК\картинки_города\свислочь-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10" y="1824774"/>
            <a:ext cx="1818246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D:\саша\презентация демография на заседание МОИК\картинки_города\Налибоки-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9"/>
          <a:stretch/>
        </p:blipFill>
        <p:spPr bwMode="auto">
          <a:xfrm>
            <a:off x="611560" y="3909115"/>
            <a:ext cx="1818246" cy="1224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D:\саша\презентация демография на заседание МОИК\картинки_города\острошицы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30234"/>
            <a:ext cx="1819899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611560" y="13361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13" y="843559"/>
            <a:ext cx="8986060" cy="9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6 месяцев 2023 года в проект «Здоровые города и поселки» вовлечено 56 населенных пунктов: 1 город областного подчинения, 23 районных центра и города районного подчинения, 32 городских поселка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агрогородка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5606" y="1299514"/>
            <a:ext cx="4104456" cy="2004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14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180528" y="91883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ПРОФИЛАКТИЧЕСКИЙ ПРОЕКТ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93" y="1963457"/>
            <a:ext cx="3168860" cy="217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2680" y="1748351"/>
            <a:ext cx="3123111" cy="2276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0" y="54088"/>
            <a:ext cx="9164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1920" y="3961765"/>
            <a:ext cx="361262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ГУО «Средняя школа №</a:t>
            </a:r>
            <a:r>
              <a:rPr lang="ru-RU" sz="1400" spc="-300" dirty="0"/>
              <a:t> </a:t>
            </a:r>
            <a:r>
              <a:rPr lang="ru-RU" sz="1400" dirty="0"/>
              <a:t>4 г. Несвижа»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5387" y="1768068"/>
            <a:ext cx="2986235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ГУО «</a:t>
            </a:r>
            <a:r>
              <a:rPr lang="ru-RU" sz="1400" dirty="0" err="1"/>
              <a:t>Вилейская</a:t>
            </a:r>
            <a:r>
              <a:rPr lang="ru-RU" sz="1400" dirty="0"/>
              <a:t> гимназия №</a:t>
            </a:r>
            <a:r>
              <a:rPr lang="ru-RU" sz="1400" spc="-300" dirty="0"/>
              <a:t> </a:t>
            </a:r>
            <a:r>
              <a:rPr lang="ru-RU" sz="1400" dirty="0"/>
              <a:t>2»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5993" y="4395503"/>
            <a:ext cx="890979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в рамках проекта «Школа здоровья» 413 учреждений общего среднего образования Минской области подтвердили свое соответствие реализуемому проекту или его критериям.</a:t>
            </a:r>
          </a:p>
        </p:txBody>
      </p:sp>
    </p:spTree>
    <p:extLst>
      <p:ext uri="{BB962C8B-B14F-4D97-AF65-F5344CB8AC3E}">
        <p14:creationId xmlns:p14="http://schemas.microsoft.com/office/powerpoint/2010/main" val="321098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аша\презентация демография на заседание МОИК\medrefor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3797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2265" y="2732022"/>
            <a:ext cx="500506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Во всех центральных районных (</a:t>
            </a:r>
            <a:r>
              <a:rPr lang="ru-RU" sz="1400" dirty="0" err="1"/>
              <a:t>Жодинской</a:t>
            </a:r>
            <a:r>
              <a:rPr lang="ru-RU" sz="1400" dirty="0"/>
              <a:t> городской) больницах выполняются велоэргометрия, </a:t>
            </a:r>
            <a:r>
              <a:rPr lang="ru-RU" sz="1400" dirty="0" err="1"/>
              <a:t>холтеровское</a:t>
            </a:r>
            <a:r>
              <a:rPr lang="ru-RU" sz="1400" dirty="0"/>
              <a:t> </a:t>
            </a:r>
            <a:r>
              <a:rPr lang="ru-RU" sz="1400" dirty="0" err="1"/>
              <a:t>мониторирование</a:t>
            </a:r>
            <a:r>
              <a:rPr lang="ru-RU" sz="1400" dirty="0"/>
              <a:t> ЭКГ, суточное </a:t>
            </a:r>
            <a:r>
              <a:rPr lang="ru-RU" sz="1400" dirty="0" err="1"/>
              <a:t>мониторирование</a:t>
            </a:r>
            <a:r>
              <a:rPr lang="ru-RU" sz="1400" dirty="0"/>
              <a:t> артериального давления, ЭХО-КГ</a:t>
            </a:r>
            <a:endParaRPr lang="en-US" sz="1400" dirty="0"/>
          </a:p>
          <a:p>
            <a:pPr algn="just"/>
            <a:r>
              <a:rPr lang="ru-RU" sz="1400" dirty="0"/>
              <a:t> </a:t>
            </a:r>
            <a:endParaRPr lang="en-US" sz="1400" dirty="0"/>
          </a:p>
          <a:p>
            <a:pPr algn="just"/>
            <a:endParaRPr lang="ru-RU" sz="19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46178"/>
            <a:ext cx="2133600" cy="273844"/>
          </a:xfrm>
        </p:spPr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972" y="106516"/>
            <a:ext cx="8856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1082675"/>
            <a:ext cx="4906888" cy="8032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/>
              <a:t>Удельный вес врачей общей практики, работающих </a:t>
            </a:r>
            <a:br>
              <a:rPr lang="ru-RU" sz="1400" dirty="0"/>
            </a:br>
            <a:r>
              <a:rPr lang="ru-RU" sz="1400" dirty="0"/>
              <a:t>в команде 91,3%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9912" y="2008418"/>
            <a:ext cx="4906888" cy="679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В первичном звене здравоохранения области созданы более 556 команд врача общей практики</a:t>
            </a:r>
            <a:endParaRPr lang="en-US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123" y="1085736"/>
            <a:ext cx="3344765" cy="16003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В амбулаторно-поликлинических учреждениях Минской области работают 633 врача общей практики, </a:t>
            </a:r>
            <a:r>
              <a:rPr lang="ru-RU" sz="1400" dirty="0">
                <a:solidFill>
                  <a:schemeClr val="tx1"/>
                </a:solidFill>
              </a:rPr>
              <a:t>632 </a:t>
            </a:r>
            <a:r>
              <a:rPr lang="ru-RU" sz="1400" dirty="0"/>
              <a:t>помощника врача по амбулаторно-поликлинической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263532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1" y="2067694"/>
            <a:ext cx="1800201" cy="22844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5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РЕЗУЛЬТАТЫ: 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Доступность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Раннее выявление заболеваний</a:t>
            </a:r>
          </a:p>
          <a:p>
            <a:pPr algn="just"/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Вакцинация</a:t>
            </a:r>
          </a:p>
          <a:p>
            <a:r>
              <a:rPr lang="ru-RU" sz="135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Контроль состояния здоровья и лечения</a:t>
            </a:r>
          </a:p>
          <a:p>
            <a:pPr algn="l"/>
            <a:endParaRPr lang="ru-RU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en-US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52" y="844944"/>
            <a:ext cx="3417434" cy="3433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19073" y="771550"/>
            <a:ext cx="57050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i="1" u="sng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ПРЕИМУЩЕСТВО</a:t>
            </a: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передвижных фельдшерско-акушерских пунктов: альтернатива </a:t>
            </a:r>
            <a:r>
              <a:rPr lang="ru-RU" sz="1400" b="1" i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стаионарному</a:t>
            </a: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фельдшерско-акушерскому пункту, мобильность (полностью автономен, может использоваться в любом месте </a:t>
            </a:r>
            <a:b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 в любое время)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84156" y="4587975"/>
            <a:ext cx="6311596" cy="3818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Всего 22 фельдшерско-акушерских пунктов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-150739" y="67130"/>
            <a:ext cx="7315200" cy="704420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rgbClr val="7030A0"/>
                </a:solidFill>
                <a:latin typeface="Arial Black" panose="020B0A04020102020204" pitchFamily="34" charset="0"/>
              </a:rPr>
              <a:t>Организация работы передвижных</a:t>
            </a:r>
            <a:br>
              <a:rPr lang="en-US" sz="21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100" b="1" dirty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фельдшерско-акушерских пунктов</a:t>
            </a:r>
            <a:endParaRPr lang="ru-RU" sz="21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9773" y="1995685"/>
          <a:ext cx="3105807" cy="2956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0952">
                  <a:extLst>
                    <a:ext uri="{9D8B030D-6E8A-4147-A177-3AD203B41FA5}">
                      <a16:colId xmlns:a16="http://schemas.microsoft.com/office/drawing/2014/main" val="2561386125"/>
                    </a:ext>
                  </a:extLst>
                </a:gridCol>
                <a:gridCol w="614855">
                  <a:extLst>
                    <a:ext uri="{9D8B030D-6E8A-4147-A177-3AD203B41FA5}">
                      <a16:colId xmlns:a16="http://schemas.microsoft.com/office/drawing/2014/main" val="1577153326"/>
                    </a:ext>
                  </a:extLst>
                </a:gridCol>
              </a:tblGrid>
              <a:tr h="234497">
                <a:tc>
                  <a:txBody>
                    <a:bodyPr/>
                    <a:lstStyle/>
                    <a:p>
                      <a:r>
                        <a:rPr lang="ru-RU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выездов 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3915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570405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посещений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70 458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848364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Направлено на госпитализацию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863420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Выполнено ЭКГ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25 760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690032"/>
                  </a:ext>
                </a:extLst>
              </a:tr>
              <a:tr h="235772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Забор крови общеклинический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12 506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585104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Забор крови биохимический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19745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254322"/>
                  </a:ext>
                </a:extLst>
              </a:tr>
              <a:tr h="2344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2534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740724"/>
                  </a:ext>
                </a:extLst>
              </a:tr>
              <a:tr h="386230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Цитологическое исследование женщин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6969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1052"/>
                  </a:ext>
                </a:extLst>
              </a:tr>
              <a:tr h="26369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1166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397826"/>
                  </a:ext>
                </a:extLst>
              </a:tr>
              <a:tr h="443012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профосмотров</a:t>
                      </a:r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работающего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latin typeface="Arial" pitchFamily="34" charset="0"/>
                          <a:cs typeface="Arial" pitchFamily="34" charset="0"/>
                        </a:rPr>
                        <a:t>587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19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784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927"/>
            <a:ext cx="9144000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СОЗДАНИЕ МЕЖРАЙОННЫХ ЦЕНТРОВ СПЕЦИАЛИЗИРОВАННОЙ МЕДИЦИНСКОЙ ПОМОЩИ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47767"/>
            <a:ext cx="2966648" cy="197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139511"/>
            <a:ext cx="3042555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9998" y="915566"/>
            <a:ext cx="5334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г. Борисове, г. Молодечно и г. Солигорске</a:t>
            </a:r>
          </a:p>
          <a:p>
            <a:r>
              <a:rPr lang="ru-RU" dirty="0"/>
              <a:t>Все центры обеспечены аппаратами КТ, МРТ, ангиографическими комплексами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316" y="3277135"/>
            <a:ext cx="2535462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1473" y="2641831"/>
            <a:ext cx="2036124" cy="251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17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2554" y="1851670"/>
            <a:ext cx="592193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За 6 месяцев 2023 года в учреждениях здравоохранения Минской области в эксплуатацию введено 2 компьютерных томографа: в учреждениях здравоохранения «</a:t>
            </a:r>
            <a:r>
              <a:rPr lang="ru-RU" sz="1700" dirty="0" err="1"/>
              <a:t>Марьиногораская</a:t>
            </a:r>
            <a:r>
              <a:rPr lang="ru-RU" sz="1700" dirty="0"/>
              <a:t> ЦРБ» и «</a:t>
            </a:r>
            <a:r>
              <a:rPr lang="ru-RU" sz="1700" dirty="0" err="1"/>
              <a:t>Мядельская</a:t>
            </a:r>
            <a:r>
              <a:rPr lang="ru-RU" sz="1700" dirty="0"/>
              <a:t> ЦРБ»</a:t>
            </a:r>
          </a:p>
        </p:txBody>
      </p:sp>
    </p:spTree>
    <p:extLst>
      <p:ext uri="{BB962C8B-B14F-4D97-AF65-F5344CB8AC3E}">
        <p14:creationId xmlns:p14="http://schemas.microsoft.com/office/powerpoint/2010/main" val="4283871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Улучшение доступности медицинской помощи населению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723878"/>
            <a:ext cx="7746084" cy="11338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	В</a:t>
            </a:r>
            <a:r>
              <a:rPr lang="ru-RU" sz="1600" dirty="0"/>
              <a:t>ведены в эксплуатацию объекты </a:t>
            </a:r>
          </a:p>
          <a:p>
            <a:r>
              <a:rPr lang="ru-RU" sz="1600" dirty="0"/>
              <a:t>«Строительство поликлинического корпуса учреждения здравоохранения «Минская центральная районная больница» мощностью 800 посещений в смену в д. </a:t>
            </a:r>
            <a:r>
              <a:rPr lang="ru-RU" sz="1600" dirty="0" err="1"/>
              <a:t>Боровляны</a:t>
            </a:r>
            <a:r>
              <a:rPr lang="ru-RU" sz="1600" dirty="0"/>
              <a:t> Минского района»; </a:t>
            </a:r>
          </a:p>
          <a:p>
            <a:r>
              <a:rPr lang="ru-RU" sz="1600" dirty="0"/>
              <a:t>Строительство амбулатории в комплексе жилой застройки в </a:t>
            </a:r>
            <a:r>
              <a:rPr lang="ru-RU" sz="1600" dirty="0" err="1"/>
              <a:t>аг</a:t>
            </a:r>
            <a:r>
              <a:rPr lang="ru-RU" sz="1600" dirty="0"/>
              <a:t>. Прилуки Минского района» </a:t>
            </a:r>
          </a:p>
          <a:p>
            <a:r>
              <a:rPr lang="ru-RU" sz="1600" dirty="0"/>
              <a:t>Строительство поликлиники в г. Несвиж на 400 посещений в смену</a:t>
            </a:r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5123" name="Picture 3" descr="C:\Users\Пользователь\Desktop\ПРилу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030572"/>
            <a:ext cx="3214710" cy="1785950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Боро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8303" y="1071552"/>
            <a:ext cx="4286280" cy="2857520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Desktop\photo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870" y="1804334"/>
            <a:ext cx="2286017" cy="171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19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478"/>
            <a:ext cx="9144000" cy="1224136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3 «Предупреждение и преодоление пьянства и алкоголизма, охрана психического здоровья»</a:t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Уровень потребления алкоголя на душу населения (литров)</a:t>
            </a:r>
            <a:b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за 6 месяцев 2023 года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19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0" y="1131590"/>
          <a:ext cx="9036496" cy="440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5720" y="4714890"/>
            <a:ext cx="578647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Целевой показатель – 10,2 литра на душу населения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707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8507"/>
            <a:ext cx="2376946" cy="17231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8506"/>
            <a:ext cx="6492992" cy="11471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7030A0"/>
                </a:solidFill>
              </a:rPr>
              <a:t>Демографическая политика </a:t>
            </a:r>
            <a:r>
              <a:rPr lang="ru-RU" sz="1800" b="1" dirty="0"/>
              <a:t>– целенаправленная деятельность государственных органов и иных социальных институтов в сфере регулирования процессов  воспроизводства </a:t>
            </a:r>
            <a:r>
              <a:rPr lang="ru-RU" sz="2000" b="1" dirty="0"/>
              <a:t>населения </a:t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42910" y="1142990"/>
            <a:ext cx="8326616" cy="400051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/>
              <a:t>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7030A0"/>
                </a:solidFill>
              </a:rPr>
              <a:t>Меры демографической политики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A50021"/>
                </a:solidFill>
              </a:rPr>
              <a:t>экономические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(оплачиваемые отпуска, листки нетрудоспособности по уходу  за больным ребенком;  пособия при рождении ребенка; ссуды,  кредиты., налоговые и жилищные льготы – для повышения рождаемости и т.д.)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   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A50021"/>
                </a:solidFill>
              </a:rPr>
              <a:t>административно-правовые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(законодательные  акты,  регулирующие возраст вступления в брак, разводимость, отношения к абортам и контрацепции, имущественное положение матери и детей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при распаде брака, режим труда работающих женщин   и т.д.)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7030A0"/>
                </a:solidFill>
              </a:rPr>
              <a:t>    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A50021"/>
                </a:solidFill>
              </a:rPr>
              <a:t>воспитательные, пропагандистские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(формирование общественного  мнения, норм и стандартов демографического поведения; определение отношения к религиозным нормам, традициям и обычаям; политика планирования семьи; половое образование молодежи и т.д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030A0"/>
                </a:solidFill>
              </a:rPr>
              <a:t>    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7030A0"/>
                </a:solidFill>
              </a:rPr>
              <a:t> Уровни демографической политики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CC3300"/>
                </a:solidFill>
              </a:rPr>
              <a:t>  </a:t>
            </a:r>
            <a:r>
              <a:rPr lang="ru-RU" sz="2400" b="1" dirty="0">
                <a:solidFill>
                  <a:srgbClr val="A50021"/>
                </a:solidFill>
              </a:rPr>
              <a:t>межгосударственный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A50021"/>
                </a:solidFill>
              </a:rPr>
              <a:t>  региональный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A50021"/>
                </a:solidFill>
              </a:rPr>
              <a:t>  семейный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5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z="11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20</a:t>
            </a:fld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15822264"/>
              </p:ext>
            </p:extLst>
          </p:nvPr>
        </p:nvGraphicFramePr>
        <p:xfrm>
          <a:off x="3002654" y="1723531"/>
          <a:ext cx="47544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78404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ПОДПРОГРАММА 4 «Противодействие распространению туберкулеза» </a:t>
            </a:r>
          </a:p>
          <a:p>
            <a:pPr algn="ctr">
              <a:lnSpc>
                <a:spcPts val="216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84230" y="2283718"/>
          <a:ext cx="4369658" cy="264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0" y="678066"/>
            <a:ext cx="2675716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3269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329296"/>
            <a:ext cx="9180512" cy="50405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5 «Профилактика ВИЧ-инфекции»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21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1481505"/>
            <a:ext cx="5534926" cy="3422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увеличилось количество лиц, протестированных на наличие ВИЧ    </a:t>
            </a:r>
          </a:p>
          <a:p>
            <a:r>
              <a:rPr lang="ru-RU" sz="1600" dirty="0"/>
              <a:t>поддерживается на высоком уровне процент беременных ВИЧ-инфицированных женщин и рожденных ими детей, получивших препараты для медикаментозной профилактики вертикального пути передачи ВИЧ </a:t>
            </a:r>
          </a:p>
          <a:p>
            <a:r>
              <a:rPr lang="ru-RU" sz="1600" dirty="0"/>
              <a:t>100% детей, рожденных ВИЧ-инфицированными матерями, обеспечиваются бесплатными адаптированными молочными смесями для заместительного вскармливания на первом году жизни</a:t>
            </a:r>
            <a:endParaRPr lang="en-US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6360" y="2152476"/>
            <a:ext cx="3987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 descr="D:\саша\презентация демография на заседание МОИК\картинки_дополнительные\146a13969c26283bb94f1feb6b0ffc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13" y="1719376"/>
            <a:ext cx="3721402" cy="200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07257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результате реализации подпрограммы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943910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5" y="425407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ПОДПРОГРАММА 6 «Обеспечение функционирования системы здравоохранения Республики Беларусь» 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22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7" y="1347614"/>
            <a:ext cx="5955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400" dirty="0"/>
              <a:t>В рамках реализации подпрограммы 6 «Обеспечение функционирования системы здравоохранения Республики Беларусь» проводятся мероприятия по оказанию медицинской помощи населению, укреплению материально-технической базы, информатизации организаций здравоохранения, внедрению электронной карты пациента, развивается телемедицина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540382"/>
            <a:ext cx="2625859" cy="232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49668"/>
            <a:ext cx="4320480" cy="207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9059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905064" cy="116874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ГОСУДАРСТВЕННАЯ ПРОГРАММА «ЗДОРОВЬЕ НАРОДА                          И ДЕМОГРАФИЧЕСКАЯ БЕЗОПАСНОСТЬ»                                                НА 2021 – 2025 ГОДЫ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23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1635646"/>
            <a:ext cx="56764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500" dirty="0"/>
              <a:t>Анализ реализации Государственной программы </a:t>
            </a:r>
            <a:br>
              <a:rPr lang="ru-RU" sz="1500" dirty="0"/>
            </a:br>
            <a:r>
              <a:rPr lang="ru-RU" sz="1500" dirty="0"/>
              <a:t>за 6 месяцев 2023 года показывает, </a:t>
            </a:r>
            <a:br>
              <a:rPr lang="ru-RU" sz="1500" dirty="0"/>
            </a:br>
            <a:r>
              <a:rPr lang="ru-RU" sz="1500" dirty="0"/>
              <a:t>что мероприятия, предусмотренные на 2023 год, будут выполнены  в полном объеме, поставленные задачи будут решены</a:t>
            </a:r>
          </a:p>
        </p:txBody>
      </p:sp>
      <p:pic>
        <p:nvPicPr>
          <p:cNvPr id="1026" name="Picture 2" descr="Здравоохранение Моск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3" y="2775882"/>
            <a:ext cx="2828177" cy="2121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3" y="1221118"/>
            <a:ext cx="2376264" cy="141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742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8" y="123478"/>
            <a:ext cx="1715920" cy="109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4196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A50021"/>
                </a:solidFill>
              </a:rPr>
              <a:t>Реализация государственной демографической </a:t>
            </a:r>
            <a:br>
              <a:rPr lang="ru-RU" sz="2400" b="1" dirty="0">
                <a:solidFill>
                  <a:srgbClr val="A50021"/>
                </a:solidFill>
              </a:rPr>
            </a:br>
            <a:r>
              <a:rPr lang="ru-RU" sz="2400" b="1" dirty="0">
                <a:solidFill>
                  <a:srgbClr val="A50021"/>
                </a:solidFill>
              </a:rPr>
              <a:t>политики  в  Республике Беларусь </a:t>
            </a:r>
            <a:br>
              <a:rPr lang="ru-RU" sz="2400" b="1" dirty="0">
                <a:solidFill>
                  <a:srgbClr val="CC3300"/>
                </a:solidFill>
              </a:rPr>
            </a:br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21750"/>
            <a:ext cx="8387637" cy="3726264"/>
          </a:xfrm>
        </p:spPr>
        <p:txBody>
          <a:bodyPr>
            <a:noAutofit/>
          </a:bodyPr>
          <a:lstStyle/>
          <a:p>
            <a:endParaRPr lang="ru-RU" sz="1200" b="1" dirty="0"/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формой реализации Закона Республики Беларусь                                          «О демографической безопасности Республики Беларусь» являются государственные программы в области обеспечения демографической безопасности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Беларусь реализованы три Национальные программы демографической безопасности Республики Беларусь, утвержденные Указами Главы государства  от 26.03.2007 №  135 (на 2007-2010 годы) и от 11.08.2011  №  357                   (на 2011-2015 годы), постановлением Совета Министров Республики Беларусь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14.03.2016 № 200 (2016 – 2020 годы)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реализуется Государственная программа «Здоровье народа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демографическая безопасность» на 2021 – 2025 годы, утвержденная постановлением Совета Министров Республики Беларусь от 19.01.2021 № 28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Государственных программ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численности населения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09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9822"/>
            <a:ext cx="3117726" cy="1840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4529"/>
            <a:ext cx="6321896" cy="1048832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b="1" dirty="0"/>
            </a:br>
            <a:r>
              <a:rPr lang="ru-RU" sz="3100" b="1" dirty="0">
                <a:solidFill>
                  <a:srgbClr val="C00000"/>
                </a:solidFill>
              </a:rPr>
              <a:t>Основные угрозы  национальной безопасности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75606"/>
            <a:ext cx="7200900" cy="2520280"/>
          </a:xfrm>
        </p:spPr>
        <p:txBody>
          <a:bodyPr>
            <a:normAutofit/>
          </a:bodyPr>
          <a:lstStyle/>
          <a:p>
            <a:r>
              <a:rPr lang="ru-RU" sz="2400" b="1" dirty="0"/>
              <a:t>депопуляция (снижение численности населения)</a:t>
            </a:r>
          </a:p>
          <a:p>
            <a:r>
              <a:rPr lang="ru-RU" sz="2400" b="1" dirty="0"/>
              <a:t>снижение темпов рождаемости</a:t>
            </a:r>
          </a:p>
          <a:p>
            <a:r>
              <a:rPr lang="ru-RU" sz="2400" b="1" dirty="0"/>
              <a:t>общее старение нации</a:t>
            </a:r>
          </a:p>
          <a:p>
            <a:r>
              <a:rPr lang="ru-RU" sz="2400" b="1" dirty="0"/>
              <a:t>ухудшение других показателей демографии и здоровья нации</a:t>
            </a:r>
            <a:endParaRPr lang="en-US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478"/>
            <a:ext cx="172819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4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146"/>
            <a:ext cx="9144000" cy="847968"/>
          </a:xfrm>
          <a:effectLst/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ГОСУДАРСТВЕННАЯ ПРОГРАММА «ЗДОРОВЬЕ НАРОДА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И ДЕМОГРАФИЧЕСКАЯ БЕЗОПАСНОСТЬ» НА 2021 – 2025 ГОДЫ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131590"/>
            <a:ext cx="8064896" cy="4915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>
                <a:cs typeface="Arial" panose="020B0604020202020204" pitchFamily="34" charset="0"/>
              </a:rPr>
              <a:t>Численность населения</a:t>
            </a:r>
            <a:r>
              <a:rPr lang="ru-RU" sz="1600" b="1" dirty="0">
                <a:cs typeface="Arial" panose="020B0604020202020204" pitchFamily="34" charset="0"/>
              </a:rPr>
              <a:t> на 1 января 2023 г. – 1 462 021 человек</a:t>
            </a:r>
          </a:p>
          <a:p>
            <a:pPr marL="0" indent="0">
              <a:buNone/>
            </a:pPr>
            <a:endParaRPr lang="ru-RU" sz="1600" b="1" u="sng" dirty="0"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555776" y="1904256"/>
          <a:ext cx="6482453" cy="321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56363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Лица трудоспособного возраста – </a:t>
            </a:r>
            <a:r>
              <a:rPr lang="en-US" sz="1400" dirty="0">
                <a:cs typeface="Arial" panose="020B0604020202020204" pitchFamily="34" charset="0"/>
              </a:rPr>
              <a:t>5</a:t>
            </a:r>
            <a:r>
              <a:rPr lang="ru-RU" sz="1400" dirty="0">
                <a:cs typeface="Arial" panose="020B0604020202020204" pitchFamily="34" charset="0"/>
              </a:rPr>
              <a:t>8,4%</a:t>
            </a:r>
            <a:endParaRPr lang="en-US" sz="1400" dirty="0"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Лица старше трудоспособного возраста – 23,3%</a:t>
            </a: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Сельское население – 4</a:t>
            </a:r>
            <a:r>
              <a:rPr lang="en-US" sz="1400" dirty="0">
                <a:cs typeface="Arial" panose="020B0604020202020204" pitchFamily="34" charset="0"/>
              </a:rPr>
              <a:t>5,</a:t>
            </a:r>
            <a:r>
              <a:rPr lang="ru-RU" sz="1400" dirty="0">
                <a:cs typeface="Arial" panose="020B0604020202020204" pitchFamily="34" charset="0"/>
              </a:rPr>
              <a:t>2%</a:t>
            </a:r>
          </a:p>
          <a:p>
            <a:pPr>
              <a:lnSpc>
                <a:spcPts val="1500"/>
              </a:lnSpc>
            </a:pPr>
            <a:r>
              <a:rPr lang="ru-RU" sz="1400" dirty="0">
                <a:cs typeface="Arial" panose="020B0604020202020204" pitchFamily="34" charset="0"/>
              </a:rPr>
              <a:t>Городское население – 5</a:t>
            </a:r>
            <a:r>
              <a:rPr lang="en-US" sz="1400" dirty="0">
                <a:cs typeface="Arial" panose="020B0604020202020204" pitchFamily="34" charset="0"/>
              </a:rPr>
              <a:t>4,</a:t>
            </a:r>
            <a:r>
              <a:rPr lang="ru-RU" sz="1400" dirty="0">
                <a:cs typeface="Arial" panose="020B0604020202020204" pitchFamily="34" charset="0"/>
              </a:rPr>
              <a:t>8%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8449" r="6153" b="9000"/>
          <a:stretch/>
        </p:blipFill>
        <p:spPr>
          <a:xfrm>
            <a:off x="323528" y="2857460"/>
            <a:ext cx="3410905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908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ГОСУДАРСТВЕННАЯ ПРОГРАММА «ЗДОРОВЬЕ НАРОДА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И ДЕМОГРАФИЧЕСКАЯ БЕЗОПАСНОСТЬ» НА 2021 – 2025 ГОДЫ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/>
              <a:t>Целью Государственной программы является создание условий для улучшения здоровья населения с охватом всех этапов жизни, повышения качества и доступности услуг системы здравоохранения. </a:t>
            </a:r>
          </a:p>
          <a:p>
            <a:pPr algn="just"/>
            <a:r>
              <a:rPr lang="ru-RU" sz="1800" dirty="0"/>
              <a:t>Государственная программа включает следующие подпрограммы: подпрограмма 1 «Семья и детство»; </a:t>
            </a:r>
          </a:p>
          <a:p>
            <a:pPr algn="just"/>
            <a:r>
              <a:rPr lang="ru-RU" sz="1800" dirty="0"/>
              <a:t>подпрограмма 2 «Профилактика и контроль неинфекционных заболеваний»; </a:t>
            </a:r>
          </a:p>
          <a:p>
            <a:pPr algn="just"/>
            <a:r>
              <a:rPr lang="ru-RU" sz="1800" dirty="0"/>
              <a:t>подпрограмма 3 «Предупреждение и преодоление пьянства и алкоголизма, охрана психического здоровья»; </a:t>
            </a:r>
          </a:p>
          <a:p>
            <a:pPr algn="just"/>
            <a:r>
              <a:rPr lang="ru-RU" sz="1800" dirty="0"/>
              <a:t>подпрограмма 4 «Противодействие распространению туберкулеза»;</a:t>
            </a:r>
          </a:p>
          <a:p>
            <a:pPr algn="just"/>
            <a:r>
              <a:rPr lang="ru-RU" sz="1800" dirty="0"/>
              <a:t> подпрограмма 5 «Профилактика ВИЧ-инфекции»; </a:t>
            </a:r>
          </a:p>
          <a:p>
            <a:pPr algn="just"/>
            <a:r>
              <a:rPr lang="ru-RU" sz="1800" dirty="0"/>
              <a:t>подпрограмма 6 «Обеспечение функционирования системы здравоохранения Республики Беларусь».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0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513"/>
            <a:ext cx="9144000" cy="569638"/>
          </a:xfrm>
        </p:spPr>
        <p:txBody>
          <a:bodyPr>
            <a:noAutofit/>
          </a:bodyPr>
          <a:lstStyle/>
          <a:p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ПОДПРОГРАММА 1 «СЕМЬЯ И ДЕТСТВО»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30" name="Picture 6" descr="Картинки по запросу семья года минщи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729285"/>
            <a:ext cx="3000396" cy="21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pcborisov.guo.by/uploads/b1/s/10/873/editor_picture/1/507/orig_20190517_144405.jpg?t=15589402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0" y="2923703"/>
            <a:ext cx="2786094" cy="19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31" y="2938771"/>
            <a:ext cx="2973365" cy="198048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14362"/>
            <a:ext cx="8286808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b="1" dirty="0">
                <a:solidFill>
                  <a:schemeClr val="tx2"/>
                </a:solidFill>
              </a:rPr>
              <a:t>Семейная политика в Республике Беларусь </a:t>
            </a:r>
            <a:r>
              <a:rPr lang="ru-RU" sz="1400" dirty="0"/>
              <a:t>реализуется посредством: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выплаты пособий в связи с рождением и воспитанием детей;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предоставления семейного капитала многодетным семьям;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предоставления государственной поддержки многодетным семьям при строительстве (реконструкции) жилья;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осуществления социального обслуживания семей с детьми;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предоставления гарантий и льгот в сфере образования, здравоохранения, пенсионного, трудового, налогового и жилищного законодательства;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поощрения труда материнства государственной наградой – орденом Матери</a:t>
            </a:r>
          </a:p>
        </p:txBody>
      </p:sp>
    </p:spTree>
    <p:extLst>
      <p:ext uri="{BB962C8B-B14F-4D97-AF65-F5344CB8AC3E}">
        <p14:creationId xmlns:p14="http://schemas.microsoft.com/office/powerpoint/2010/main" val="57033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2"/>
          <a:srcRect l="17672" t="12933" b="15028"/>
          <a:stretch/>
        </p:blipFill>
        <p:spPr bwMode="auto">
          <a:xfrm>
            <a:off x="7420635" y="931618"/>
            <a:ext cx="1573258" cy="1150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142991"/>
            <a:ext cx="7429552" cy="14287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200"/>
              </a:lnSpc>
            </a:pPr>
            <a:r>
              <a:rPr lang="ru-RU" sz="1200" dirty="0"/>
              <a:t>*</a:t>
            </a:r>
            <a:r>
              <a:rPr lang="ru-RU" sz="1400" b="1" dirty="0"/>
              <a:t>Успешно осваиваются современные технологии выхаживания глубоко недоношенных детей</a:t>
            </a:r>
          </a:p>
          <a:p>
            <a:pPr algn="l">
              <a:lnSpc>
                <a:spcPts val="1200"/>
              </a:lnSpc>
            </a:pPr>
            <a:r>
              <a:rPr lang="ru-RU" sz="1400" b="1" dirty="0"/>
              <a:t>*Осуществляется </a:t>
            </a:r>
            <a:r>
              <a:rPr lang="ru-RU" sz="1400" b="1" dirty="0" err="1"/>
              <a:t>предабортное</a:t>
            </a:r>
            <a:r>
              <a:rPr lang="ru-RU" sz="1400" b="1" dirty="0"/>
              <a:t> психологическое консультирование</a:t>
            </a:r>
          </a:p>
          <a:p>
            <a:pPr algn="l">
              <a:lnSpc>
                <a:spcPts val="1200"/>
              </a:lnSpc>
            </a:pPr>
            <a:r>
              <a:rPr lang="ru-RU" sz="1400" b="1" dirty="0"/>
              <a:t>*Проводится </a:t>
            </a:r>
            <a:r>
              <a:rPr lang="ru-RU" sz="1400" b="1" dirty="0" err="1"/>
              <a:t>пренатальный</a:t>
            </a:r>
            <a:r>
              <a:rPr lang="ru-RU" sz="1400" b="1" dirty="0"/>
              <a:t> скрининг врожденных пороков развития                                   и наследственных заболеваний плода</a:t>
            </a:r>
          </a:p>
          <a:p>
            <a:pPr algn="l">
              <a:lnSpc>
                <a:spcPts val="1200"/>
              </a:lnSpc>
            </a:pPr>
            <a:r>
              <a:rPr lang="ru-RU" sz="1400" b="1" dirty="0"/>
              <a:t>*Функционируют 8 межрайонных центров раннего вмешательства</a:t>
            </a:r>
          </a:p>
          <a:p>
            <a:pPr algn="l">
              <a:lnSpc>
                <a:spcPts val="1200"/>
              </a:lnSpc>
            </a:pPr>
            <a:r>
              <a:rPr lang="ru-RU" sz="1400" b="1" dirty="0"/>
              <a:t>*Внедрены новые формы и методы работы по профилактике детского травматизма на базе 4-х модельных центров по обучению родителей основам безопасной жизнедеятельности детей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285734"/>
            <a:ext cx="90055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СОВЕРШЕНСТВОВАНИЕ СИСТЕМЫ ОХРАНЫ ЗДОРОВЬЯ </a:t>
            </a:r>
          </a:p>
          <a:p>
            <a:pPr algn="ctr">
              <a:lnSpc>
                <a:spcPts val="3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МАТЕРИ И РЕБЕНКА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003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707"/>
          <a:stretch/>
        </p:blipFill>
        <p:spPr bwMode="auto">
          <a:xfrm>
            <a:off x="6267045" y="2729869"/>
            <a:ext cx="2705910" cy="189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285734"/>
            <a:ext cx="7635792" cy="22145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00"/>
              </a:lnSpc>
            </a:pPr>
            <a:endParaRPr lang="ru-RU" sz="1400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0879" y="2761553"/>
            <a:ext cx="2965691" cy="196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2768868"/>
            <a:ext cx="2917558" cy="2142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085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9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164981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7636344"/>
              </p:ext>
            </p:extLst>
          </p:nvPr>
        </p:nvGraphicFramePr>
        <p:xfrm>
          <a:off x="0" y="595981"/>
          <a:ext cx="4750418" cy="308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1609" y="1363162"/>
            <a:ext cx="4357149" cy="269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9490" y="3811203"/>
            <a:ext cx="46083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Ордена Матери удостоены 2542 многодетные матери, </a:t>
            </a:r>
            <a:br>
              <a:rPr lang="ru-RU" sz="1700" dirty="0"/>
            </a:br>
            <a:r>
              <a:rPr lang="ru-RU" sz="1700" dirty="0"/>
              <a:t>из них 197 – в 2021 году, 175 – в 2022 году, за 6 месяцев 2023 – 29 матерей</a:t>
            </a:r>
          </a:p>
        </p:txBody>
      </p:sp>
    </p:spTree>
    <p:extLst>
      <p:ext uri="{BB962C8B-B14F-4D97-AF65-F5344CB8AC3E}">
        <p14:creationId xmlns:p14="http://schemas.microsoft.com/office/powerpoint/2010/main" val="1059429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5060</TotalTime>
  <Words>1434</Words>
  <Application>Microsoft Office PowerPoint</Application>
  <PresentationFormat>Экран (16:9)</PresentationFormat>
  <Paragraphs>183</Paragraphs>
  <Slides>23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Century Schoolbook</vt:lpstr>
      <vt:lpstr>Times New Roman</vt:lpstr>
      <vt:lpstr>Wingdings</vt:lpstr>
      <vt:lpstr>Тема Office</vt:lpstr>
      <vt:lpstr>Custom Design</vt:lpstr>
      <vt:lpstr>Презентация PowerPoint</vt:lpstr>
      <vt:lpstr>Демографическая политика – целенаправленная деятельность государственных органов и иных социальных институтов в сфере регулирования процессов  воспроизводства населения  </vt:lpstr>
      <vt:lpstr>Реализация государственной демографической  политики  в  Республике Беларусь  </vt:lpstr>
      <vt:lpstr>  Основные угрозы  национальной безопасности  </vt:lpstr>
      <vt:lpstr>ГОСУДАРСТВЕННАЯ ПРОГРАММА «ЗДОРОВЬЕ НАРОДА  И ДЕМОГРАФИЧЕСКАЯ БЕЗОПАСНОСТЬ» НА 2021 – 2025 ГОДЫ</vt:lpstr>
      <vt:lpstr>ГОСУДАРСТВЕННАЯ ПРОГРАММА «ЗДОРОВЬЕ НАРОДА  И ДЕМОГРАФИЧЕСКАЯ БЕЗОПАСНОСТЬ» НА 2021 – 2025 ГОДЫ</vt:lpstr>
      <vt:lpstr> ПОДПРОГРАММА 1 «СЕМЬЯ И ДЕТСТВО»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работы передвижных фельдшерско-акушерских пунктов</vt:lpstr>
      <vt:lpstr>СОЗДАНИЕ МЕЖРАЙОННЫХ ЦЕНТРОВ СПЕЦИАЛИЗИРОВАННОЙ МЕДИЦИНСКОЙ ПОМОЩИ</vt:lpstr>
      <vt:lpstr>Улучшение доступности медицинской помощи населению</vt:lpstr>
      <vt:lpstr> ПОДПРОГРАММА 3 «Предупреждение и преодоление пьянства и алкоголизма, охрана психического здоровья» Уровень потребления алкоголя на душу населения (литров) за 6 месяцев 2023 года</vt:lpstr>
      <vt:lpstr>Презентация PowerPoint</vt:lpstr>
      <vt:lpstr>ПОДПРОГРАММА 5 «Профилактика ВИЧ-инфекции» </vt:lpstr>
      <vt:lpstr>ПОДПРОГРАММА 6 «Обеспечение функционирования системы здравоохранения Республики Беларусь» </vt:lpstr>
      <vt:lpstr>ГОСУДАРСТВЕННАЯ ПРОГРАММА «ЗДОРОВЬЕ НАРОДА                          И ДЕМОГРАФИЧЕСКАЯ БЕЗОПАСНОСТЬ»                                                НА 2021 – 2025 ГОДЫ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ОРГАНИЗАЦИЙ ЗДРАВООХРАНЕНИЯ В 2016 ГОДУ, ПРОБЛЕМАХ В УЧРЕЖДЕНИЯХ ЗДРАВООХРАНЕНИЯ И ОСНОВНЫХ НАПРАВЛЕНИЯХ ДЕЯТЕЛЬНОСТИ  НА 2017 ГОД</dc:title>
  <dc:creator>Пользователь</dc:creator>
  <cp:lastModifiedBy>Валентина Зуевская</cp:lastModifiedBy>
  <cp:revision>766</cp:revision>
  <cp:lastPrinted>2021-07-23T11:40:10Z</cp:lastPrinted>
  <dcterms:created xsi:type="dcterms:W3CDTF">2017-01-26T09:00:03Z</dcterms:created>
  <dcterms:modified xsi:type="dcterms:W3CDTF">2023-10-17T14:28:24Z</dcterms:modified>
</cp:coreProperties>
</file>