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drawings/drawing1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15"/>
  </p:notesMasterIdLst>
  <p:sldIdLst>
    <p:sldId id="257" r:id="rId3"/>
    <p:sldId id="420" r:id="rId4"/>
    <p:sldId id="422" r:id="rId5"/>
    <p:sldId id="419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140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реки</c:v>
                </c:pt>
              </c:strCache>
            </c:strRef>
          </c:tx>
          <c:spPr>
            <a:solidFill>
              <a:srgbClr val="61D6FF"/>
            </a:solidFill>
            <a:ln>
              <a:noFill/>
            </a:ln>
            <a:effectLst/>
          </c:spPr>
          <c:invertIfNegative val="0"/>
          <c:dLbls>
            <c:spPr>
              <a:solidFill>
                <a:schemeClr val="tx1"/>
              </a:solidFill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Лист1!$A$2:$A$24</c:f>
              <c:strCache>
                <c:ptCount val="23"/>
                <c:pt idx="0">
                  <c:v>Березинский</c:v>
                </c:pt>
                <c:pt idx="1">
                  <c:v>Борисовский</c:v>
                </c:pt>
                <c:pt idx="2">
                  <c:v>Вилейский</c:v>
                </c:pt>
                <c:pt idx="3">
                  <c:v>Воложинский</c:v>
                </c:pt>
                <c:pt idx="4">
                  <c:v>Дзержинский</c:v>
                </c:pt>
                <c:pt idx="5">
                  <c:v>Клецкий</c:v>
                </c:pt>
                <c:pt idx="6">
                  <c:v>Копыльский</c:v>
                </c:pt>
                <c:pt idx="7">
                  <c:v>Крупский</c:v>
                </c:pt>
                <c:pt idx="8">
                  <c:v>Логойский</c:v>
                </c:pt>
                <c:pt idx="9">
                  <c:v>Любанский</c:v>
                </c:pt>
                <c:pt idx="10">
                  <c:v>Минский</c:v>
                </c:pt>
                <c:pt idx="11">
                  <c:v>Молодечненский</c:v>
                </c:pt>
                <c:pt idx="12">
                  <c:v>Мядельский</c:v>
                </c:pt>
                <c:pt idx="13">
                  <c:v>Несвижский</c:v>
                </c:pt>
                <c:pt idx="14">
                  <c:v>Пуховичский</c:v>
                </c:pt>
                <c:pt idx="15">
                  <c:v>Слуцкий</c:v>
                </c:pt>
                <c:pt idx="16">
                  <c:v>Смолевичский</c:v>
                </c:pt>
                <c:pt idx="17">
                  <c:v>Солигорский</c:v>
                </c:pt>
                <c:pt idx="18">
                  <c:v>Стародорожский</c:v>
                </c:pt>
                <c:pt idx="19">
                  <c:v>Столбцовский</c:v>
                </c:pt>
                <c:pt idx="20">
                  <c:v>Узденский</c:v>
                </c:pt>
                <c:pt idx="21">
                  <c:v>Червенский</c:v>
                </c:pt>
                <c:pt idx="22">
                  <c:v>Жодино</c:v>
                </c:pt>
              </c:strCache>
            </c:strRef>
          </c:cat>
          <c:val>
            <c:numRef>
              <c:f>Лист1!$B$2:$B$24</c:f>
              <c:numCache>
                <c:formatCode>General</c:formatCode>
                <c:ptCount val="23"/>
                <c:pt idx="0">
                  <c:v>33</c:v>
                </c:pt>
                <c:pt idx="1">
                  <c:v>44</c:v>
                </c:pt>
                <c:pt idx="2">
                  <c:v>38</c:v>
                </c:pt>
                <c:pt idx="3">
                  <c:v>38</c:v>
                </c:pt>
                <c:pt idx="4">
                  <c:v>18</c:v>
                </c:pt>
                <c:pt idx="5">
                  <c:v>9</c:v>
                </c:pt>
                <c:pt idx="6">
                  <c:v>27</c:v>
                </c:pt>
                <c:pt idx="7">
                  <c:v>24</c:v>
                </c:pt>
                <c:pt idx="8">
                  <c:v>41</c:v>
                </c:pt>
                <c:pt idx="9">
                  <c:v>3</c:v>
                </c:pt>
                <c:pt idx="10">
                  <c:v>21</c:v>
                </c:pt>
                <c:pt idx="11">
                  <c:v>23</c:v>
                </c:pt>
                <c:pt idx="12">
                  <c:v>33</c:v>
                </c:pt>
                <c:pt idx="13">
                  <c:v>16</c:v>
                </c:pt>
                <c:pt idx="14">
                  <c:v>36</c:v>
                </c:pt>
                <c:pt idx="15">
                  <c:v>22</c:v>
                </c:pt>
                <c:pt idx="16">
                  <c:v>21</c:v>
                </c:pt>
                <c:pt idx="17">
                  <c:v>20</c:v>
                </c:pt>
                <c:pt idx="18">
                  <c:v>17</c:v>
                </c:pt>
                <c:pt idx="19">
                  <c:v>36</c:v>
                </c:pt>
                <c:pt idx="20">
                  <c:v>18</c:v>
                </c:pt>
                <c:pt idx="21">
                  <c:v>19</c:v>
                </c:pt>
                <c:pt idx="22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BB1-4A4B-84FF-6CC248824623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ручьи</c:v>
                </c:pt>
              </c:strCache>
            </c:strRef>
          </c:tx>
          <c:spPr>
            <a:solidFill>
              <a:srgbClr val="00467A"/>
            </a:solidFill>
            <a:ln>
              <a:noFill/>
            </a:ln>
            <a:effectLst/>
          </c:spPr>
          <c:invertIfNegative val="0"/>
          <c:dLbls>
            <c:dLbl>
              <c:idx val="5"/>
              <c:layout>
                <c:manualLayout>
                  <c:x val="-3.1250000000000635E-3"/>
                  <c:y val="-3.0378135434416021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DC47-4494-82A1-1A54CBDEF9B3}"/>
                </c:ext>
              </c:extLst>
            </c:dLbl>
            <c:spPr>
              <a:solidFill>
                <a:schemeClr val="tx1"/>
              </a:solidFill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Лист1!$A$2:$A$24</c:f>
              <c:strCache>
                <c:ptCount val="23"/>
                <c:pt idx="0">
                  <c:v>Березинский</c:v>
                </c:pt>
                <c:pt idx="1">
                  <c:v>Борисовский</c:v>
                </c:pt>
                <c:pt idx="2">
                  <c:v>Вилейский</c:v>
                </c:pt>
                <c:pt idx="3">
                  <c:v>Воложинский</c:v>
                </c:pt>
                <c:pt idx="4">
                  <c:v>Дзержинский</c:v>
                </c:pt>
                <c:pt idx="5">
                  <c:v>Клецкий</c:v>
                </c:pt>
                <c:pt idx="6">
                  <c:v>Копыльский</c:v>
                </c:pt>
                <c:pt idx="7">
                  <c:v>Крупский</c:v>
                </c:pt>
                <c:pt idx="8">
                  <c:v>Логойский</c:v>
                </c:pt>
                <c:pt idx="9">
                  <c:v>Любанский</c:v>
                </c:pt>
                <c:pt idx="10">
                  <c:v>Минский</c:v>
                </c:pt>
                <c:pt idx="11">
                  <c:v>Молодечненский</c:v>
                </c:pt>
                <c:pt idx="12">
                  <c:v>Мядельский</c:v>
                </c:pt>
                <c:pt idx="13">
                  <c:v>Несвижский</c:v>
                </c:pt>
                <c:pt idx="14">
                  <c:v>Пуховичский</c:v>
                </c:pt>
                <c:pt idx="15">
                  <c:v>Слуцкий</c:v>
                </c:pt>
                <c:pt idx="16">
                  <c:v>Смолевичский</c:v>
                </c:pt>
                <c:pt idx="17">
                  <c:v>Солигорский</c:v>
                </c:pt>
                <c:pt idx="18">
                  <c:v>Стародорожский</c:v>
                </c:pt>
                <c:pt idx="19">
                  <c:v>Столбцовский</c:v>
                </c:pt>
                <c:pt idx="20">
                  <c:v>Узденский</c:v>
                </c:pt>
                <c:pt idx="21">
                  <c:v>Червенский</c:v>
                </c:pt>
                <c:pt idx="22">
                  <c:v>Жодино</c:v>
                </c:pt>
              </c:strCache>
            </c:strRef>
          </c:cat>
          <c:val>
            <c:numRef>
              <c:f>Лист1!$C$2:$C$24</c:f>
              <c:numCache>
                <c:formatCode>General</c:formatCode>
                <c:ptCount val="23"/>
                <c:pt idx="0">
                  <c:v>44</c:v>
                </c:pt>
                <c:pt idx="1">
                  <c:v>10</c:v>
                </c:pt>
                <c:pt idx="2">
                  <c:v>9</c:v>
                </c:pt>
                <c:pt idx="4">
                  <c:v>88</c:v>
                </c:pt>
                <c:pt idx="5">
                  <c:v>4</c:v>
                </c:pt>
                <c:pt idx="6">
                  <c:v>1</c:v>
                </c:pt>
                <c:pt idx="7">
                  <c:v>28</c:v>
                </c:pt>
                <c:pt idx="8">
                  <c:v>35</c:v>
                </c:pt>
                <c:pt idx="9">
                  <c:v>28</c:v>
                </c:pt>
                <c:pt idx="10">
                  <c:v>68</c:v>
                </c:pt>
                <c:pt idx="11">
                  <c:v>21</c:v>
                </c:pt>
                <c:pt idx="12">
                  <c:v>67</c:v>
                </c:pt>
                <c:pt idx="15">
                  <c:v>5</c:v>
                </c:pt>
                <c:pt idx="16">
                  <c:v>19</c:v>
                </c:pt>
                <c:pt idx="18">
                  <c:v>6</c:v>
                </c:pt>
                <c:pt idx="19">
                  <c:v>57</c:v>
                </c:pt>
                <c:pt idx="20">
                  <c:v>23</c:v>
                </c:pt>
                <c:pt idx="21">
                  <c:v>35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08A-4A72-B6AF-6D1C1B21B37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100"/>
        <c:axId val="118921472"/>
        <c:axId val="118931456"/>
      </c:barChart>
      <c:catAx>
        <c:axId val="11892147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18931456"/>
        <c:crosses val="autoZero"/>
        <c:auto val="1"/>
        <c:lblAlgn val="ctr"/>
        <c:lblOffset val="100"/>
        <c:noMultiLvlLbl val="0"/>
      </c:catAx>
      <c:valAx>
        <c:axId val="11893145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1892147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bg1"/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spPr>
            <a:solidFill>
              <a:srgbClr val="0070C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baseline="0">
                    <a:solidFill>
                      <a:schemeClr val="bg1"/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Лист1!$A$2:$A$24</c:f>
              <c:strCache>
                <c:ptCount val="23"/>
                <c:pt idx="0">
                  <c:v>Березинский</c:v>
                </c:pt>
                <c:pt idx="1">
                  <c:v>Борисовский</c:v>
                </c:pt>
                <c:pt idx="2">
                  <c:v>Вилейский</c:v>
                </c:pt>
                <c:pt idx="3">
                  <c:v>Воложинский</c:v>
                </c:pt>
                <c:pt idx="4">
                  <c:v>Дзержинский</c:v>
                </c:pt>
                <c:pt idx="5">
                  <c:v>Клецкий</c:v>
                </c:pt>
                <c:pt idx="6">
                  <c:v>Копыльский</c:v>
                </c:pt>
                <c:pt idx="7">
                  <c:v>Крупский</c:v>
                </c:pt>
                <c:pt idx="8">
                  <c:v>Логойский</c:v>
                </c:pt>
                <c:pt idx="9">
                  <c:v>Любанский</c:v>
                </c:pt>
                <c:pt idx="10">
                  <c:v>Минский</c:v>
                </c:pt>
                <c:pt idx="11">
                  <c:v>Молодечненский</c:v>
                </c:pt>
                <c:pt idx="12">
                  <c:v>Мядельский</c:v>
                </c:pt>
                <c:pt idx="13">
                  <c:v>Несвижский</c:v>
                </c:pt>
                <c:pt idx="14">
                  <c:v>Пуховичский</c:v>
                </c:pt>
                <c:pt idx="15">
                  <c:v>Слуцкий</c:v>
                </c:pt>
                <c:pt idx="16">
                  <c:v>Смолевичский</c:v>
                </c:pt>
                <c:pt idx="17">
                  <c:v>Солигорский</c:v>
                </c:pt>
                <c:pt idx="18">
                  <c:v>Стародорожский</c:v>
                </c:pt>
                <c:pt idx="19">
                  <c:v>Столбцовский</c:v>
                </c:pt>
                <c:pt idx="20">
                  <c:v>Узденский</c:v>
                </c:pt>
                <c:pt idx="21">
                  <c:v>Червенский</c:v>
                </c:pt>
                <c:pt idx="22">
                  <c:v>Жодино</c:v>
                </c:pt>
              </c:strCache>
            </c:strRef>
          </c:cat>
          <c:val>
            <c:numRef>
              <c:f>Лист1!$B$2:$B$24</c:f>
              <c:numCache>
                <c:formatCode>General</c:formatCode>
                <c:ptCount val="23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7</c:v>
                </c:pt>
                <c:pt idx="4">
                  <c:v>2</c:v>
                </c:pt>
                <c:pt idx="5">
                  <c:v>1</c:v>
                </c:pt>
                <c:pt idx="6">
                  <c:v>6</c:v>
                </c:pt>
                <c:pt idx="7">
                  <c:v>1</c:v>
                </c:pt>
                <c:pt idx="8">
                  <c:v>10</c:v>
                </c:pt>
                <c:pt idx="9">
                  <c:v>5</c:v>
                </c:pt>
                <c:pt idx="10">
                  <c:v>4</c:v>
                </c:pt>
                <c:pt idx="11">
                  <c:v>9</c:v>
                </c:pt>
                <c:pt idx="12">
                  <c:v>2</c:v>
                </c:pt>
                <c:pt idx="13">
                  <c:v>2</c:v>
                </c:pt>
                <c:pt idx="14">
                  <c:v>3</c:v>
                </c:pt>
                <c:pt idx="15">
                  <c:v>3</c:v>
                </c:pt>
                <c:pt idx="16">
                  <c:v>4</c:v>
                </c:pt>
                <c:pt idx="17">
                  <c:v>1</c:v>
                </c:pt>
                <c:pt idx="18">
                  <c:v>5</c:v>
                </c:pt>
                <c:pt idx="19">
                  <c:v>5</c:v>
                </c:pt>
                <c:pt idx="20">
                  <c:v>1</c:v>
                </c:pt>
                <c:pt idx="21">
                  <c:v>0</c:v>
                </c:pt>
                <c:pt idx="22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9E2-4B31-9875-7731E57AFE2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26846080"/>
        <c:axId val="126847616"/>
      </c:barChart>
      <c:catAx>
        <c:axId val="126846080"/>
        <c:scaling>
          <c:orientation val="minMax"/>
        </c:scaling>
        <c:delete val="0"/>
        <c:axPos val="b"/>
        <c:majorGridlines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baseline="0">
                <a:solidFill>
                  <a:schemeClr val="bg1"/>
                </a:solidFill>
              </a:defRPr>
            </a:pPr>
            <a:endParaRPr lang="ru-RU"/>
          </a:p>
        </c:txPr>
        <c:crossAx val="126847616"/>
        <c:crosses val="autoZero"/>
        <c:auto val="1"/>
        <c:lblAlgn val="ctr"/>
        <c:lblOffset val="100"/>
        <c:noMultiLvlLbl val="0"/>
      </c:catAx>
      <c:valAx>
        <c:axId val="126847616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2684608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  <c:userShapes r:id="rId2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0.04511</cdr:x>
      <cdr:y>0.06859</cdr:y>
    </cdr:from>
    <cdr:to>
      <cdr:x>0.12838</cdr:x>
      <cdr:y>0.20874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495300" y="447503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en-US" sz="1100" dirty="0"/>
        </a:p>
      </cdr:txBody>
    </cdr:sp>
  </cdr:relSizeAnchor>
  <cdr:relSizeAnchor xmlns:cdr="http://schemas.openxmlformats.org/drawingml/2006/chartDrawing">
    <cdr:from>
      <cdr:x>0.06939</cdr:x>
      <cdr:y>0.06859</cdr:y>
    </cdr:from>
    <cdr:to>
      <cdr:x>0.94605</cdr:x>
      <cdr:y>0.20874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762000" y="447503"/>
          <a:ext cx="96266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en-US" sz="1600" dirty="0"/>
        </a:p>
      </cdr:txBody>
    </cdr:sp>
  </cdr:relSizeAnchor>
  <cdr:relSizeAnchor xmlns:cdr="http://schemas.openxmlformats.org/drawingml/2006/chartDrawing">
    <cdr:from>
      <cdr:x>0.09368</cdr:x>
      <cdr:y>0.09049</cdr:y>
    </cdr:from>
    <cdr:to>
      <cdr:x>0.17695</cdr:x>
      <cdr:y>0.23064</cdr:y>
    </cdr:to>
    <cdr:sp macro="" textlink="">
      <cdr:nvSpPr>
        <cdr:cNvPr id="4" name="TextBox 3"/>
        <cdr:cNvSpPr txBox="1"/>
      </cdr:nvSpPr>
      <cdr:spPr>
        <a:xfrm xmlns:a="http://schemas.openxmlformats.org/drawingml/2006/main">
          <a:off x="1028700" y="590378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ru-RU" sz="1800" b="1" dirty="0"/>
            <a:t>Сведения о разработке в 2022 году промышленных карьеров </a:t>
          </a:r>
        </a:p>
        <a:p xmlns:a="http://schemas.openxmlformats.org/drawingml/2006/main">
          <a:r>
            <a:rPr lang="ru-RU" sz="1800" b="1" dirty="0"/>
            <a:t>                                             в разрезе районов</a:t>
          </a:r>
          <a:endParaRPr lang="en-US" sz="1800" b="1" dirty="0"/>
        </a:p>
      </cdr:txBody>
    </cdr:sp>
  </cdr:relSizeAnchor>
  <cdr:relSizeAnchor xmlns:cdr="http://schemas.openxmlformats.org/drawingml/2006/chartDrawing">
    <cdr:from>
      <cdr:x>0.67079</cdr:x>
      <cdr:y>0.20144</cdr:y>
    </cdr:from>
    <cdr:to>
      <cdr:x>0.75406</cdr:x>
      <cdr:y>0.34159</cdr:y>
    </cdr:to>
    <cdr:sp macro="" textlink="">
      <cdr:nvSpPr>
        <cdr:cNvPr id="5" name="TextBox 4"/>
        <cdr:cNvSpPr txBox="1"/>
      </cdr:nvSpPr>
      <cdr:spPr>
        <a:xfrm xmlns:a="http://schemas.openxmlformats.org/drawingml/2006/main">
          <a:off x="7366000" y="1314278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ru-RU" sz="1100" dirty="0"/>
            <a:t>Общее количество разрабатываемых</a:t>
          </a:r>
        </a:p>
        <a:p xmlns:a="http://schemas.openxmlformats.org/drawingml/2006/main">
          <a:r>
            <a:rPr lang="ru-RU" dirty="0"/>
            <a:t>карьеров по Минской области </a:t>
          </a:r>
        </a:p>
        <a:p xmlns:a="http://schemas.openxmlformats.org/drawingml/2006/main">
          <a:r>
            <a:rPr lang="ru-RU" sz="1100" dirty="0"/>
            <a:t>составляет 74 шт.</a:t>
          </a:r>
          <a:endParaRPr lang="en-US" sz="1100" dirty="0"/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1D70EF5-8FEE-4CB1-A7D8-8E1FA0B86823}" type="datetimeFigureOut">
              <a:rPr lang="ru-RU" smtClean="0"/>
              <a:pPr/>
              <a:t>15.05.2023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42599B9-1E11-4D16-8E0D-85FBA91A252E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Верхний колонтитул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 defTabSz="457138">
              <a:defRPr/>
            </a:pPr>
            <a:endParaRPr lang="ru-RU" dirty="0">
              <a:solidFill>
                <a:prstClr val="black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41065423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15.05.2023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15.05.2023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15.05.2023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15"/>
          <p:cNvCxnSpPr/>
          <p:nvPr/>
        </p:nvCxnSpPr>
        <p:spPr>
          <a:xfrm flipH="1">
            <a:off x="6171010" y="7938"/>
            <a:ext cx="28575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16"/>
          <p:cNvCxnSpPr/>
          <p:nvPr/>
        </p:nvCxnSpPr>
        <p:spPr>
          <a:xfrm flipH="1">
            <a:off x="4581525" y="92076"/>
            <a:ext cx="4560094" cy="608012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18"/>
          <p:cNvCxnSpPr/>
          <p:nvPr/>
        </p:nvCxnSpPr>
        <p:spPr>
          <a:xfrm flipH="1">
            <a:off x="5426869" y="228600"/>
            <a:ext cx="371475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20"/>
          <p:cNvCxnSpPr/>
          <p:nvPr/>
        </p:nvCxnSpPr>
        <p:spPr>
          <a:xfrm flipH="1">
            <a:off x="5501879" y="31750"/>
            <a:ext cx="3639740" cy="4852988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22"/>
          <p:cNvCxnSpPr/>
          <p:nvPr/>
        </p:nvCxnSpPr>
        <p:spPr>
          <a:xfrm flipH="1">
            <a:off x="5884069" y="609600"/>
            <a:ext cx="3257550" cy="434340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3159" y="685800"/>
            <a:ext cx="6000750" cy="2971801"/>
          </a:xfrm>
        </p:spPr>
        <p:txBody>
          <a:bodyPr anchor="b"/>
          <a:lstStyle>
            <a:lvl1pPr algn="l">
              <a:defRPr sz="3600">
                <a:effectLst/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13159" y="3843868"/>
            <a:ext cx="48006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1575">
                <a:solidFill>
                  <a:schemeClr val="bg2">
                    <a:lumMod val="50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6C9797-BEFB-4729-9DDB-BB7878BDDC7D}" type="datetime1">
              <a:rPr lang="ru-RU"/>
              <a:pPr>
                <a:defRPr/>
              </a:pPr>
              <a:t>15.05.2023</a:t>
            </a:fld>
            <a:endParaRPr lang="ru-RU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89E15E-7705-4677-8516-EE69FBEB86A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5012720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5EE27B-E4F2-451A-832A-1A7410E6F68E}" type="datetime1">
              <a:rPr lang="ru-RU"/>
              <a:pPr>
                <a:defRPr/>
              </a:pPr>
              <a:t>15.05.2023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E570F0-2A15-47E1-A743-5D22671A75B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9100565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3159" y="2006600"/>
            <a:ext cx="6400801" cy="2281600"/>
          </a:xfrm>
        </p:spPr>
        <p:txBody>
          <a:bodyPr anchor="b"/>
          <a:lstStyle>
            <a:lvl1pPr algn="l">
              <a:defRPr sz="2700" b="0" cap="all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3160" y="4495800"/>
            <a:ext cx="64008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350">
                <a:solidFill>
                  <a:schemeClr val="bg2">
                    <a:lumMod val="50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AD5F1B-1381-461C-980C-3EC47C012738}" type="datetime1">
              <a:rPr lang="ru-RU"/>
              <a:pPr>
                <a:defRPr/>
              </a:pPr>
              <a:t>15.05.2023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CD1F9D-AE42-4731-B84B-40719DB2CA2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8662723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3159" y="685801"/>
            <a:ext cx="3703241" cy="361526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356100" y="685801"/>
            <a:ext cx="3700859" cy="3615266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505353-B2BA-4831-8B25-ED910C39F640}" type="datetime1">
              <a:rPr lang="ru-RU"/>
              <a:pPr>
                <a:defRPr/>
              </a:pPr>
              <a:t>15.05.2023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21D1CA-F5D4-476D-9A1D-A6013E917A6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9784697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9061" y="685800"/>
            <a:ext cx="3487340" cy="576262"/>
          </a:xfrm>
        </p:spPr>
        <p:txBody>
          <a:bodyPr anchor="b">
            <a:noAutofit/>
          </a:bodyPr>
          <a:lstStyle>
            <a:lvl1pPr marL="0" indent="0">
              <a:buNone/>
              <a:defRPr sz="2100" b="0">
                <a:solidFill>
                  <a:schemeClr val="tx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3159" y="1270529"/>
            <a:ext cx="3703241" cy="3030538"/>
          </a:xfrm>
        </p:spPr>
        <p:txBody>
          <a:bodyPr anchor="t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59299" y="685800"/>
            <a:ext cx="3498851" cy="576262"/>
          </a:xfrm>
        </p:spPr>
        <p:txBody>
          <a:bodyPr anchor="b">
            <a:noAutofit/>
          </a:bodyPr>
          <a:lstStyle>
            <a:lvl1pPr marL="0" indent="0">
              <a:buNone/>
              <a:defRPr sz="2100" b="0">
                <a:solidFill>
                  <a:schemeClr val="tx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354909" y="1262062"/>
            <a:ext cx="3696891" cy="3030538"/>
          </a:xfrm>
        </p:spPr>
        <p:txBody>
          <a:bodyPr anchor="t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F09591-3F7A-4732-890F-B44059BD7F79}" type="datetime1">
              <a:rPr lang="ru-RU"/>
              <a:pPr>
                <a:defRPr/>
              </a:pPr>
              <a:t>15.05.2023</a:t>
            </a:fld>
            <a:endParaRPr lang="ru-RU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E66F5C-525F-4959-BF5C-FF437D6D14D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709659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9DD681-CD08-47F3-BE84-DAA4C62AE75F}" type="datetime1">
              <a:rPr lang="ru-RU"/>
              <a:pPr>
                <a:defRPr/>
              </a:pPr>
              <a:t>15.05.2023</a:t>
            </a:fld>
            <a:endParaRPr lang="ru-RU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665B0B-1AE8-4827-B12E-59065F69D25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2369443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E3B0DA-A344-46DE-9478-FF7AF7A3A35A}" type="datetime1">
              <a:rPr lang="ru-RU"/>
              <a:pPr>
                <a:defRPr/>
              </a:pPr>
              <a:t>15.05.2023</a:t>
            </a:fld>
            <a:endParaRPr lang="ru-RU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610CE4-8654-4196-83F1-0E08A81E983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2001981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13759" y="685800"/>
            <a:ext cx="2743200" cy="1371600"/>
          </a:xfrm>
        </p:spPr>
        <p:txBody>
          <a:bodyPr anchor="b"/>
          <a:lstStyle>
            <a:lvl1pPr algn="l">
              <a:defRPr sz="1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3159" y="685800"/>
            <a:ext cx="4457701" cy="5308600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13759" y="2209800"/>
            <a:ext cx="27432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CCC79A-E884-460C-931D-D32901A807EF}" type="datetime1">
              <a:rPr lang="ru-RU"/>
              <a:pPr>
                <a:defRPr/>
              </a:pPr>
              <a:t>15.05.2023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578814-7AF4-45DB-A135-E560130BC7C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03840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15.05.2023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42109" y="1447800"/>
            <a:ext cx="4514850" cy="1143000"/>
          </a:xfrm>
        </p:spPr>
        <p:txBody>
          <a:bodyPr anchor="b"/>
          <a:lstStyle>
            <a:lvl1pPr algn="l">
              <a:defRPr sz="21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1759" y="914400"/>
            <a:ext cx="2460731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rtlCol="0"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pPr lvl="0"/>
            <a:r>
              <a:rPr lang="ru-RU" noProof="0"/>
              <a:t>Вставка рисунка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542109" y="2777067"/>
            <a:ext cx="4516041" cy="2048933"/>
          </a:xfrm>
        </p:spPr>
        <p:txBody>
          <a:bodyPr anchor="t">
            <a:normAutofit/>
          </a:bodyPr>
          <a:lstStyle>
            <a:lvl1pPr marL="0" indent="0">
              <a:buNone/>
              <a:defRPr sz="13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F2DD6D-90C5-440E-9A79-3D21C975692B}" type="datetime1">
              <a:rPr lang="ru-RU"/>
              <a:pPr>
                <a:defRPr/>
              </a:pPr>
              <a:t>15.05.2023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811942-B9F8-4413-8B31-85A053BC85F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4204036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514350" y="533400"/>
            <a:ext cx="8114109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rtlCol="0"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pPr lvl="0"/>
            <a:r>
              <a:rPr lang="ru-RU" noProof="0"/>
              <a:t>Вставка рисунка</a:t>
            </a:r>
            <a:endParaRPr lang="en-US" noProof="0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1" y="3843867"/>
            <a:ext cx="6228158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200"/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C8B289-7F53-49D8-BF9D-ED2405C636CC}" type="datetime1">
              <a:rPr lang="ru-RU"/>
              <a:pPr>
                <a:defRPr/>
              </a:pPr>
              <a:t>15.05.2023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0E0AAB-5166-4BD0-B186-CAF87A65A14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2346817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3160" y="685800"/>
            <a:ext cx="7543800" cy="2743200"/>
          </a:xfrm>
        </p:spPr>
        <p:txBody>
          <a:bodyPr/>
          <a:lstStyle>
            <a:lvl1pPr algn="l">
              <a:defRPr sz="2400" b="0" cap="all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3159" y="4114800"/>
            <a:ext cx="6401991" cy="1879600"/>
          </a:xfrm>
        </p:spPr>
        <p:txBody>
          <a:bodyPr>
            <a:normAutofit/>
          </a:bodyPr>
          <a:lstStyle>
            <a:lvl1pPr marL="0" indent="0" algn="l">
              <a:buNone/>
              <a:defRPr sz="1500">
                <a:solidFill>
                  <a:schemeClr val="bg2">
                    <a:lumMod val="50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89A866-BD1D-49C1-93D3-32F449C8BA86}" type="datetime1">
              <a:rPr lang="ru-RU"/>
              <a:pPr>
                <a:defRPr/>
              </a:pPr>
              <a:t>15.05.2023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C39AF6-E991-4582-9E9C-76CE6E4F098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6852969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13"/>
          <p:cNvSpPr txBox="1"/>
          <p:nvPr/>
        </p:nvSpPr>
        <p:spPr>
          <a:xfrm>
            <a:off x="398860" y="812800"/>
            <a:ext cx="457200" cy="584200"/>
          </a:xfrm>
          <a:prstGeom prst="rect">
            <a:avLst/>
          </a:prstGeom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6000" dirty="0">
                <a:latin typeface="+mn-lt"/>
                <a:cs typeface="+mn-cs"/>
              </a:rPr>
              <a:t>“</a:t>
            </a:r>
          </a:p>
        </p:txBody>
      </p:sp>
      <p:sp>
        <p:nvSpPr>
          <p:cNvPr id="6" name="TextBox 14"/>
          <p:cNvSpPr txBox="1"/>
          <p:nvPr/>
        </p:nvSpPr>
        <p:spPr>
          <a:xfrm>
            <a:off x="7714060" y="2768600"/>
            <a:ext cx="457200" cy="584200"/>
          </a:xfrm>
          <a:prstGeom prst="rect">
            <a:avLst/>
          </a:prstGeom>
        </p:spPr>
        <p:txBody>
          <a:bodyPr anchor="ctr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6000" dirty="0">
                <a:latin typeface="+mn-lt"/>
                <a:cs typeface="+mn-cs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059" y="685800"/>
            <a:ext cx="6858001" cy="2743200"/>
          </a:xfrm>
        </p:spPr>
        <p:txBody>
          <a:bodyPr/>
          <a:lstStyle>
            <a:lvl1pPr algn="l">
              <a:defRPr sz="2400" b="0" cap="all">
                <a:solidFill>
                  <a:schemeClr val="tx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84659" y="3429000"/>
            <a:ext cx="6400800" cy="381000"/>
          </a:xfrm>
        </p:spPr>
        <p:txBody>
          <a:bodyPr/>
          <a:lstStyle>
            <a:lvl1pPr marL="0" indent="0">
              <a:buFontTx/>
              <a:buNone/>
              <a:defRPr/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3160" y="4301068"/>
            <a:ext cx="6400800" cy="1684865"/>
          </a:xfrm>
        </p:spPr>
        <p:txBody>
          <a:bodyPr>
            <a:normAutofit/>
          </a:bodyPr>
          <a:lstStyle>
            <a:lvl1pPr marL="0" indent="0" algn="l">
              <a:buNone/>
              <a:defRPr sz="1500">
                <a:solidFill>
                  <a:schemeClr val="bg2">
                    <a:lumMod val="50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E0C24C-F353-4669-AE3B-92AABE99D7B3}" type="datetime1">
              <a:rPr lang="ru-RU"/>
              <a:pPr>
                <a:defRPr/>
              </a:pPr>
              <a:t>15.05.2023</a:t>
            </a:fld>
            <a:endParaRPr lang="ru-RU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62086A-82BB-4B74-A6DE-A7484D81CCC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0453655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3159" y="3429000"/>
            <a:ext cx="6400800" cy="1697400"/>
          </a:xfrm>
        </p:spPr>
        <p:txBody>
          <a:bodyPr anchor="b"/>
          <a:lstStyle>
            <a:lvl1pPr algn="l">
              <a:defRPr sz="2400" b="0" cap="all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3158" y="5132981"/>
            <a:ext cx="6401993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1500">
                <a:solidFill>
                  <a:schemeClr val="bg2">
                    <a:lumMod val="50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A6056F-4C55-4CC6-BB0D-7F71359503F7}" type="datetime1">
              <a:rPr lang="ru-RU"/>
              <a:pPr>
                <a:defRPr/>
              </a:pPr>
              <a:t>15.05.2023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96C065-8675-43A9-8403-1D180F7F18B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3680195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10"/>
          <p:cNvSpPr txBox="1"/>
          <p:nvPr/>
        </p:nvSpPr>
        <p:spPr>
          <a:xfrm>
            <a:off x="398860" y="812800"/>
            <a:ext cx="457200" cy="584200"/>
          </a:xfrm>
          <a:prstGeom prst="rect">
            <a:avLst/>
          </a:prstGeom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6000" dirty="0">
                <a:latin typeface="+mn-lt"/>
                <a:cs typeface="+mn-cs"/>
              </a:rPr>
              <a:t>“</a:t>
            </a:r>
          </a:p>
        </p:txBody>
      </p:sp>
      <p:sp>
        <p:nvSpPr>
          <p:cNvPr id="6" name="TextBox 11"/>
          <p:cNvSpPr txBox="1"/>
          <p:nvPr/>
        </p:nvSpPr>
        <p:spPr>
          <a:xfrm>
            <a:off x="7714060" y="2768600"/>
            <a:ext cx="457200" cy="584200"/>
          </a:xfrm>
          <a:prstGeom prst="rect">
            <a:avLst/>
          </a:prstGeom>
        </p:spPr>
        <p:txBody>
          <a:bodyPr anchor="ctr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6000" dirty="0">
                <a:latin typeface="+mn-lt"/>
                <a:cs typeface="+mn-cs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060" y="685800"/>
            <a:ext cx="6858000" cy="2743200"/>
          </a:xfrm>
        </p:spPr>
        <p:txBody>
          <a:bodyPr/>
          <a:lstStyle>
            <a:lvl1pPr algn="l">
              <a:defRPr sz="2400" b="0" cap="all">
                <a:solidFill>
                  <a:schemeClr val="tx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13159" y="3928534"/>
            <a:ext cx="6400801" cy="1049866"/>
          </a:xfrm>
        </p:spPr>
        <p:txBody>
          <a:bodyPr rtlCol="0" anchor="b">
            <a:normAutofit/>
          </a:bodyPr>
          <a:lstStyle>
            <a:lvl1pPr>
              <a:buNone/>
              <a:defRPr lang="en-US" sz="18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3159" y="4978400"/>
            <a:ext cx="64008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350">
                <a:solidFill>
                  <a:schemeClr val="bg2">
                    <a:lumMod val="50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F8B693-4D01-4B97-88FA-82F5B7137DB3}" type="datetime1">
              <a:rPr lang="ru-RU"/>
              <a:pPr>
                <a:defRPr/>
              </a:pPr>
              <a:t>15.05.2023</a:t>
            </a:fld>
            <a:endParaRPr lang="ru-RU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819C5D-B35E-4AF7-BC8B-B8C56E0FFA2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4819006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3160" y="685800"/>
            <a:ext cx="7543800" cy="2743200"/>
          </a:xfrm>
        </p:spPr>
        <p:txBody>
          <a:bodyPr/>
          <a:lstStyle>
            <a:lvl1pPr>
              <a:defRPr lang="en-US" b="0" dirty="0"/>
            </a:lvl1pPr>
          </a:lstStyle>
          <a:p>
            <a:pPr lvl="0"/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13159" y="3928534"/>
            <a:ext cx="6400800" cy="838200"/>
          </a:xfrm>
        </p:spPr>
        <p:txBody>
          <a:bodyPr rtlCol="0" anchor="b">
            <a:normAutofit/>
          </a:bodyPr>
          <a:lstStyle>
            <a:lvl1pPr>
              <a:buNone/>
              <a:defRPr lang="en-US" sz="18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3159" y="4766733"/>
            <a:ext cx="64008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350">
                <a:solidFill>
                  <a:schemeClr val="bg2">
                    <a:lumMod val="50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2C3A13-24D0-4546-B513-33F7D10DA5D4}" type="datetime1">
              <a:rPr lang="ru-RU"/>
              <a:pPr>
                <a:defRPr/>
              </a:pPr>
              <a:t>15.05.2023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9B6021-E953-452C-90D2-59FDC13F55A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86279848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158696-5492-4089-8992-9FDEFDD26C23}" type="datetime1">
              <a:rPr lang="ru-RU"/>
              <a:pPr>
                <a:defRPr/>
              </a:pPr>
              <a:t>15.05.2023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779818-009A-41F9-ABC7-D6FF6127F92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6924959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3909" y="685800"/>
            <a:ext cx="1543050" cy="4572000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4350" y="685800"/>
            <a:ext cx="5867400" cy="5308600"/>
          </a:xfrm>
        </p:spPr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9722AD-9AD0-4B5E-BD60-A8DE900184CA}" type="datetime1">
              <a:rPr lang="ru-RU"/>
              <a:pPr>
                <a:defRPr/>
              </a:pPr>
              <a:t>15.05.2023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BFEE3F-5E79-4663-8380-79175E104D4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930422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15.05.2023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15.05.2023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15.05.2023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15.05.2023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15.05.2023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15.05.2023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15.05.2023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18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17" Type="http://schemas.openxmlformats.org/officeDocument/2006/relationships/slideLayout" Target="../slideLayouts/slideLayout28.xml"/><Relationship Id="rId2" Type="http://schemas.openxmlformats.org/officeDocument/2006/relationships/slideLayout" Target="../slideLayouts/slideLayout13.xml"/><Relationship Id="rId16" Type="http://schemas.openxmlformats.org/officeDocument/2006/relationships/slideLayout" Target="../slideLayouts/slideLayout27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15.05.2023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4578" name="Group 6"/>
          <p:cNvGrpSpPr>
            <a:grpSpLocks/>
          </p:cNvGrpSpPr>
          <p:nvPr/>
        </p:nvGrpSpPr>
        <p:grpSpPr bwMode="auto">
          <a:xfrm>
            <a:off x="6905625" y="2963864"/>
            <a:ext cx="2235994" cy="320833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5852" y="2963333"/>
              <a:ext cx="912975" cy="91296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83"/>
              <a:ext cx="2981858" cy="2981817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3013" y="3285648"/>
              <a:ext cx="1895814" cy="1895788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853" y="3131636"/>
              <a:ext cx="1744974" cy="174495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600" y="3682589"/>
              <a:ext cx="1270227" cy="127021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3160" y="4487864"/>
            <a:ext cx="6400800" cy="150653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4580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13160" y="685800"/>
            <a:ext cx="6400800" cy="3614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28310" y="6172201"/>
            <a:ext cx="120015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 fontAlgn="auto">
              <a:spcBef>
                <a:spcPts val="0"/>
              </a:spcBef>
              <a:spcAft>
                <a:spcPts val="0"/>
              </a:spcAft>
              <a:defRPr sz="750" b="0" i="0" smtClean="0">
                <a:solidFill>
                  <a:schemeClr val="bg2">
                    <a:lumMod val="50000"/>
                  </a:schemeClr>
                </a:solidFill>
                <a:effectLst/>
                <a:latin typeface="+mn-lt"/>
                <a:cs typeface="+mn-cs"/>
              </a:defRPr>
            </a:lvl1pPr>
          </a:lstStyle>
          <a:p>
            <a:pPr>
              <a:defRPr/>
            </a:pPr>
            <a:fld id="{7B108DFA-35F5-4813-BD06-FF6430DFDBF8}" type="datetime1">
              <a:rPr lang="ru-RU"/>
              <a:pPr>
                <a:defRPr/>
              </a:pPr>
              <a:t>15.05.2023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13160" y="6172201"/>
            <a:ext cx="565785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 fontAlgn="auto">
              <a:spcBef>
                <a:spcPts val="0"/>
              </a:spcBef>
              <a:spcAft>
                <a:spcPts val="0"/>
              </a:spcAft>
              <a:defRPr sz="75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772400" y="5578476"/>
            <a:ext cx="857250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2400" b="0" i="0" smtClean="0">
                <a:solidFill>
                  <a:schemeClr val="bg2">
                    <a:lumMod val="50000"/>
                  </a:schemeClr>
                </a:solidFill>
                <a:effectLst/>
                <a:latin typeface="+mn-lt"/>
                <a:cs typeface="+mn-cs"/>
              </a:defRPr>
            </a:lvl1pPr>
          </a:lstStyle>
          <a:p>
            <a:pPr>
              <a:defRPr/>
            </a:pPr>
            <a:fld id="{F85A2497-AD83-427C-9B20-72BC8D0D46C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3154809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hf hdr="0" ftr="0" dt="0"/>
  <p:txStyles>
    <p:titleStyle>
      <a:lvl1pPr algn="l" defTabSz="342900" rtl="0" fontAlgn="base">
        <a:spcBef>
          <a:spcPct val="0"/>
        </a:spcBef>
        <a:spcAft>
          <a:spcPct val="0"/>
        </a:spcAft>
        <a:defRPr sz="2700" kern="1200" cap="all">
          <a:ln w="3175" cmpd="sng">
            <a:noFill/>
          </a:ln>
          <a:solidFill>
            <a:schemeClr val="tx1"/>
          </a:solidFill>
          <a:latin typeface="+mj-lt"/>
          <a:ea typeface="+mj-ea"/>
          <a:cs typeface="+mj-cs"/>
        </a:defRPr>
      </a:lvl1pPr>
      <a:lvl2pPr algn="l" defTabSz="342900" rtl="0" fontAlgn="base">
        <a:spcBef>
          <a:spcPct val="0"/>
        </a:spcBef>
        <a:spcAft>
          <a:spcPct val="0"/>
        </a:spcAft>
        <a:defRPr sz="2700">
          <a:solidFill>
            <a:schemeClr val="tx1"/>
          </a:solidFill>
          <a:latin typeface="Century Gothic" pitchFamily="34" charset="0"/>
        </a:defRPr>
      </a:lvl2pPr>
      <a:lvl3pPr algn="l" defTabSz="342900" rtl="0" fontAlgn="base">
        <a:spcBef>
          <a:spcPct val="0"/>
        </a:spcBef>
        <a:spcAft>
          <a:spcPct val="0"/>
        </a:spcAft>
        <a:defRPr sz="2700">
          <a:solidFill>
            <a:schemeClr val="tx1"/>
          </a:solidFill>
          <a:latin typeface="Century Gothic" pitchFamily="34" charset="0"/>
        </a:defRPr>
      </a:lvl3pPr>
      <a:lvl4pPr algn="l" defTabSz="342900" rtl="0" fontAlgn="base">
        <a:spcBef>
          <a:spcPct val="0"/>
        </a:spcBef>
        <a:spcAft>
          <a:spcPct val="0"/>
        </a:spcAft>
        <a:defRPr sz="2700">
          <a:solidFill>
            <a:schemeClr val="tx1"/>
          </a:solidFill>
          <a:latin typeface="Century Gothic" pitchFamily="34" charset="0"/>
        </a:defRPr>
      </a:lvl4pPr>
      <a:lvl5pPr algn="l" defTabSz="342900" rtl="0" fontAlgn="base">
        <a:spcBef>
          <a:spcPct val="0"/>
        </a:spcBef>
        <a:spcAft>
          <a:spcPct val="0"/>
        </a:spcAft>
        <a:defRPr sz="2700">
          <a:solidFill>
            <a:schemeClr val="tx1"/>
          </a:solidFill>
          <a:latin typeface="Century Gothic" pitchFamily="34" charset="0"/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14313" indent="-214313" algn="l" defTabSz="342900" rtl="0" fontAlgn="base">
        <a:spcBef>
          <a:spcPct val="20000"/>
        </a:spcBef>
        <a:spcAft>
          <a:spcPts val="450"/>
        </a:spcAft>
        <a:buClr>
          <a:schemeClr val="tx1"/>
        </a:buClr>
        <a:buSzPct val="80000"/>
        <a:buFont typeface="Wingdings 3" pitchFamily="18" charset="2"/>
        <a:buChar char=""/>
        <a:defRPr sz="1500" kern="1200">
          <a:solidFill>
            <a:srgbClr val="68370F"/>
          </a:solidFill>
          <a:latin typeface="+mn-lt"/>
          <a:ea typeface="+mn-ea"/>
          <a:cs typeface="+mn-cs"/>
        </a:defRPr>
      </a:lvl1pPr>
      <a:lvl2pPr marL="557213" indent="-214313" algn="l" defTabSz="342900" rtl="0" fontAlgn="base">
        <a:spcBef>
          <a:spcPct val="20000"/>
        </a:spcBef>
        <a:spcAft>
          <a:spcPts val="450"/>
        </a:spcAft>
        <a:buClr>
          <a:schemeClr val="tx1"/>
        </a:buClr>
        <a:buSzPct val="80000"/>
        <a:buFont typeface="Wingdings 3" pitchFamily="18" charset="2"/>
        <a:buChar char=""/>
        <a:defRPr kern="1200">
          <a:solidFill>
            <a:srgbClr val="68370F"/>
          </a:solidFill>
          <a:latin typeface="+mn-lt"/>
          <a:ea typeface="+mn-ea"/>
          <a:cs typeface="+mn-cs"/>
        </a:defRPr>
      </a:lvl2pPr>
      <a:lvl3pPr marL="900113" indent="-214313" algn="l" defTabSz="342900" rtl="0" fontAlgn="base">
        <a:spcBef>
          <a:spcPct val="20000"/>
        </a:spcBef>
        <a:spcAft>
          <a:spcPts val="450"/>
        </a:spcAft>
        <a:buClr>
          <a:schemeClr val="tx1"/>
        </a:buClr>
        <a:buSzPct val="80000"/>
        <a:buFont typeface="Wingdings 3" pitchFamily="18" charset="2"/>
        <a:buChar char=""/>
        <a:defRPr sz="1200" kern="1200">
          <a:solidFill>
            <a:srgbClr val="68370F"/>
          </a:solidFill>
          <a:latin typeface="+mn-lt"/>
          <a:ea typeface="+mn-ea"/>
          <a:cs typeface="+mn-cs"/>
        </a:defRPr>
      </a:lvl3pPr>
      <a:lvl4pPr marL="1157288" indent="-128588" algn="l" defTabSz="342900" rtl="0" fontAlgn="base">
        <a:spcBef>
          <a:spcPct val="20000"/>
        </a:spcBef>
        <a:spcAft>
          <a:spcPts val="450"/>
        </a:spcAft>
        <a:buClr>
          <a:schemeClr val="tx1"/>
        </a:buClr>
        <a:buSzPct val="80000"/>
        <a:buFont typeface="Wingdings 3" pitchFamily="18" charset="2"/>
        <a:buChar char=""/>
        <a:defRPr sz="1050" kern="1200">
          <a:solidFill>
            <a:srgbClr val="68370F"/>
          </a:solidFill>
          <a:latin typeface="+mn-lt"/>
          <a:ea typeface="+mn-ea"/>
          <a:cs typeface="+mn-cs"/>
        </a:defRPr>
      </a:lvl4pPr>
      <a:lvl5pPr marL="1585913" indent="-214313" algn="l" defTabSz="342900" rtl="0" fontAlgn="base">
        <a:spcBef>
          <a:spcPct val="20000"/>
        </a:spcBef>
        <a:spcAft>
          <a:spcPts val="450"/>
        </a:spcAft>
        <a:buClr>
          <a:schemeClr val="tx1"/>
        </a:buClr>
        <a:buSzPct val="80000"/>
        <a:buFont typeface="Wingdings 3" pitchFamily="18" charset="2"/>
        <a:buChar char=""/>
        <a:defRPr sz="1050" kern="1200">
          <a:solidFill>
            <a:srgbClr val="68370F"/>
          </a:solidFill>
          <a:latin typeface="+mn-lt"/>
          <a:ea typeface="+mn-ea"/>
          <a:cs typeface="+mn-cs"/>
        </a:defRPr>
      </a:lvl5pPr>
      <a:lvl6pPr marL="1885950" indent="-171450" algn="l" defTabSz="342900" rtl="0" eaLnBrk="1" latinLnBrk="0" hangingPunct="1">
        <a:spcBef>
          <a:spcPct val="20000"/>
        </a:spcBef>
        <a:spcAft>
          <a:spcPts val="45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05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6pPr>
      <a:lvl7pPr marL="2228850" indent="-171450" algn="l" defTabSz="342900" rtl="0" eaLnBrk="1" latinLnBrk="0" hangingPunct="1">
        <a:spcBef>
          <a:spcPct val="20000"/>
        </a:spcBef>
        <a:spcAft>
          <a:spcPts val="45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05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7pPr>
      <a:lvl8pPr marL="2571750" indent="-171450" algn="l" defTabSz="342900" rtl="0" eaLnBrk="1" latinLnBrk="0" hangingPunct="1">
        <a:spcBef>
          <a:spcPct val="20000"/>
        </a:spcBef>
        <a:spcAft>
          <a:spcPts val="45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05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8pPr>
      <a:lvl9pPr marL="2914650" indent="-171450" algn="l" defTabSz="342900" rtl="0" eaLnBrk="1" latinLnBrk="0" hangingPunct="1">
        <a:spcBef>
          <a:spcPct val="20000"/>
        </a:spcBef>
        <a:spcAft>
          <a:spcPts val="45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05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64704" y="0"/>
            <a:ext cx="11809312" cy="6858000"/>
          </a:xfrm>
          <a:prstGeom prst="rect">
            <a:avLst/>
          </a:prstGeom>
        </p:spPr>
      </p:pic>
      <p:pic>
        <p:nvPicPr>
          <p:cNvPr id="3" name="Объект 11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476671" y="188640"/>
            <a:ext cx="1944216" cy="2520280"/>
          </a:xfrm>
          <a:prstGeom prst="rect">
            <a:avLst/>
          </a:prstGeom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20999925" rev="0"/>
            </a:camera>
            <a:lightRig rig="glow" dir="t">
              <a:rot lat="0" lon="0" rev="4800000"/>
            </a:lightRig>
          </a:scene3d>
          <a:sp3d prstMaterial="matte">
            <a:bevelT w="139700"/>
          </a:sp3d>
        </p:spPr>
      </p:pic>
      <p:sp>
        <p:nvSpPr>
          <p:cNvPr id="4" name="Заголовок 1"/>
          <p:cNvSpPr txBox="1">
            <a:spLocks/>
          </p:cNvSpPr>
          <p:nvPr/>
        </p:nvSpPr>
        <p:spPr>
          <a:xfrm>
            <a:off x="-1692696" y="2708920"/>
            <a:ext cx="11737303" cy="27363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450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 cap="all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 algn="ctr">
              <a:defRPr/>
            </a:pPr>
            <a:r>
              <a:rPr kumimoji="0" lang="ru-RU" sz="11800" b="1" i="1" u="none" strike="noStrike" kern="1200" cap="all" spc="0" normalizeH="0" baseline="0" noProof="0" dirty="0">
                <a:ln w="13462">
                  <a:solidFill>
                    <a:prstClr val="black"/>
                  </a:solidFill>
                  <a:prstDash val="solid"/>
                </a:ln>
                <a:solidFill>
                  <a:srgbClr val="FAA93A"/>
                </a:solidFill>
                <a:effectLst>
                  <a:outerShdw dist="38100" dir="1800000" sx="1000" sy="1000" algn="bl" rotWithShape="0">
                    <a:prstClr val="black"/>
                  </a:outerShdw>
                </a:effectLst>
                <a:uLnTx/>
                <a:uFillTx/>
                <a:ea typeface="+mj-ea"/>
                <a:cs typeface="+mj-cs"/>
              </a:rPr>
              <a:t> </a:t>
            </a:r>
            <a:r>
              <a:rPr lang="ru-RU" sz="11800" b="1" i="1" dirty="0">
                <a:ln w="13462">
                  <a:solidFill>
                    <a:prstClr val="black"/>
                  </a:solidFill>
                  <a:prstDash val="solid"/>
                </a:ln>
                <a:effectLst>
                  <a:outerShdw dist="38100" dir="1800000" sx="1000" sy="1000" algn="bl" rotWithShape="0">
                    <a:prstClr val="black"/>
                  </a:outerShdw>
                </a:effectLst>
              </a:rPr>
              <a:t>Соблюдение мер безопасности на воде – основа обеспечения сохранности жизни и здоровья граждан</a:t>
            </a:r>
            <a:endParaRPr kumimoji="0" lang="ru-RU" sz="4300" b="1" u="none" strike="noStrike" kern="1200" cap="all" spc="0" normalizeH="0" baseline="0" noProof="0" dirty="0">
              <a:ln w="25400">
                <a:solidFill>
                  <a:prstClr val="black"/>
                </a:solidFill>
                <a:prstDash val="solid"/>
              </a:ln>
              <a:effectLst>
                <a:outerShdw dist="38100" dir="1800000" sx="1000" sy="1000" algn="bl" rotWithShape="0">
                  <a:prstClr val="black"/>
                </a:outerShdw>
              </a:effectLst>
              <a:uLnTx/>
              <a:uFillTx/>
              <a:latin typeface="Arial Black" panose="020B0A04020102020204" pitchFamily="34" charset="0"/>
              <a:ea typeface="+mj-ea"/>
              <a:cs typeface="+mj-cs"/>
            </a:endParaRP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4300" b="1" u="none" strike="noStrike" kern="1200" cap="all" spc="0" normalizeH="0" baseline="0" noProof="0" dirty="0">
              <a:ln w="25400">
                <a:solidFill>
                  <a:prstClr val="black"/>
                </a:solidFill>
                <a:prstDash val="solid"/>
              </a:ln>
              <a:solidFill>
                <a:srgbClr val="FFFF00"/>
              </a:solidFill>
              <a:effectLst>
                <a:outerShdw dist="38100" dir="1800000" sx="1000" sy="1000" algn="bl" rotWithShape="0">
                  <a:prstClr val="black"/>
                </a:outerShdw>
              </a:effectLst>
              <a:uLnTx/>
              <a:uFillTx/>
              <a:latin typeface="Arial Black" panose="020B0A04020102020204" pitchFamily="34" charset="0"/>
              <a:ea typeface="+mj-ea"/>
              <a:cs typeface="+mj-cs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127269" y="4509213"/>
            <a:ext cx="465795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be-BY" sz="36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be-BY" sz="36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ea typeface="+mn-ea"/>
                <a:cs typeface="+mn-cs"/>
              </a:rPr>
              <a:t>     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Tw Cen M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800794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19387708"/>
              </p:ext>
            </p:extLst>
          </p:nvPr>
        </p:nvGraphicFramePr>
        <p:xfrm>
          <a:off x="-1908720" y="-3"/>
          <a:ext cx="11052720" cy="6872110"/>
        </p:xfrm>
        <a:graphic>
          <a:graphicData uri="http://schemas.openxmlformats.org/drawingml/2006/table">
            <a:tbl>
              <a:tblPr/>
              <a:tblGrid>
                <a:gridCol w="1800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32448">
                  <a:extLst>
                    <a:ext uri="{9D8B030D-6E8A-4147-A177-3AD203B41FA5}">
                      <a16:colId xmlns:a16="http://schemas.microsoft.com/office/drawing/2014/main" val="476609166"/>
                    </a:ext>
                  </a:extLst>
                </a:gridCol>
                <a:gridCol w="2807486">
                  <a:extLst>
                    <a:ext uri="{9D8B030D-6E8A-4147-A177-3AD203B41FA5}">
                      <a16:colId xmlns:a16="http://schemas.microsoft.com/office/drawing/2014/main" val="552584072"/>
                    </a:ext>
                  </a:extLst>
                </a:gridCol>
                <a:gridCol w="71483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9774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46964">
                <a:tc gridSpan="5">
                  <a:txBody>
                    <a:bodyPr/>
                    <a:lstStyle/>
                    <a:p>
                      <a:pPr algn="l" fontAlgn="b"/>
                      <a:r>
                        <a:rPr lang="ru-RU" sz="1000" b="1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Мядельский</a:t>
                      </a:r>
                      <a:r>
                        <a:rPr lang="ru-RU" sz="10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 (10)</a:t>
                      </a:r>
                    </a:p>
                  </a:txBody>
                  <a:tcPr marL="222979" marR="4129" marT="412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x-non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x-none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33139"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4129" marR="4129" marT="4129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4129" marR="4129" marT="412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4129" marR="4129" marT="4129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№   736            от  19.04.2023</a:t>
                      </a:r>
                    </a:p>
                  </a:txBody>
                  <a:tcPr marL="4129" marR="4129" marT="4129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4129" marR="4129" marT="4129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76226"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58</a:t>
                      </a:r>
                    </a:p>
                  </a:txBody>
                  <a:tcPr marL="4129" marR="4129" marT="4129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Пляж №1 ДУП «Санаторий «Нарочь»Пляж №2 ДУП «Санаторий «Нарочь»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4129" marR="4129" marT="4129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ДУП санаторий «Нарочь»</a:t>
                      </a:r>
                    </a:p>
                  </a:txBody>
                  <a:tcPr marL="4129" marR="4129" marT="4129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4129" marR="4129" marT="4129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Спасательная станция "Нарочь" ОСВОД Спасательная станция "Нарочь" ОСВОД</a:t>
                      </a:r>
                    </a:p>
                  </a:txBody>
                  <a:tcPr marL="4129" marR="4129" marT="4129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46964"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59</a:t>
                      </a:r>
                    </a:p>
                  </a:txBody>
                  <a:tcPr marL="4129" marR="4129" marT="4129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Пляж ДУП санаторий «Нарочанка»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4129" marR="4129" marT="412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ДУП санаторий «Нарочанка»</a:t>
                      </a:r>
                    </a:p>
                  </a:txBody>
                  <a:tcPr marL="4129" marR="4129" marT="412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37163" marR="4129" marT="4129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4129" marR="4129" marT="412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90051"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60</a:t>
                      </a:r>
                    </a:p>
                  </a:txBody>
                  <a:tcPr marL="4129" marR="4129" marT="4129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пляж Санаторий «Журавушка»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4129" marR="4129" marT="4129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КПУП « Минскхлебпром»</a:t>
                      </a:r>
                    </a:p>
                  </a:txBody>
                  <a:tcPr marL="4129" marR="4129" marT="4129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4129" marR="4129" marT="4129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Спасательная станция "Зубренок" ОСВОД </a:t>
                      </a:r>
                    </a:p>
                  </a:txBody>
                  <a:tcPr marL="4129" marR="4129" marT="4129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90051"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61</a:t>
                      </a:r>
                    </a:p>
                  </a:txBody>
                  <a:tcPr marL="4129" marR="4129" marT="4129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Пляж УО НДООЦ «Зубренок»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4129" marR="4129" marT="4129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УО НДООЦ «Зубренок»</a:t>
                      </a:r>
                    </a:p>
                  </a:txBody>
                  <a:tcPr marL="4129" marR="4129" marT="4129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4129" marR="4129" marT="4129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Спасательная станция "Зубренок" ОСВОД </a:t>
                      </a:r>
                    </a:p>
                  </a:txBody>
                  <a:tcPr marL="4129" marR="4129" marT="4129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46964"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62</a:t>
                      </a:r>
                    </a:p>
                  </a:txBody>
                  <a:tcPr marL="4129" marR="4129" marT="4129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Пляж ОЦ «Нарочанка»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4129" marR="4129" marT="412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ДУП «Санаторий «Нарочанка»</a:t>
                      </a:r>
                    </a:p>
                  </a:txBody>
                  <a:tcPr marL="4129" marR="4129" marT="412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4129" marR="4129" marT="4129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4129" marR="4129" marT="412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08969"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63</a:t>
                      </a:r>
                    </a:p>
                  </a:txBody>
                  <a:tcPr marL="4129" marR="4129" marT="4129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Пляжно- парковая зона к.п.Нарочь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4129" marR="4129" marT="4129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ГПУ Национальный парк «Нарочанский»</a:t>
                      </a:r>
                    </a:p>
                  </a:txBody>
                  <a:tcPr marL="4129" marR="4129" marT="412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4129" marR="4129" marT="4129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4129" marR="4129" marT="4129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90051"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64</a:t>
                      </a:r>
                    </a:p>
                  </a:txBody>
                  <a:tcPr marL="4129" marR="4129" marT="4129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Пляж РСКУП «Санаторий «Белая Русь»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4129" marR="4129" marT="412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РСКУП «Санаторий «Белая Русь», МВД РБ</a:t>
                      </a:r>
                    </a:p>
                  </a:txBody>
                  <a:tcPr marL="4129" marR="4129" marT="412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4129" marR="4129" marT="4129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Спасательная станция "Нарочь" ОСВОД</a:t>
                      </a:r>
                    </a:p>
                  </a:txBody>
                  <a:tcPr marL="4129" marR="4129" marT="4129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46964">
                <a:tc rowSpan="2"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65</a:t>
                      </a:r>
                    </a:p>
                  </a:txBody>
                  <a:tcPr marL="4129" marR="4129" marT="4129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Пляж ГЛОУ «Санаторий «Сосны»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4129" marR="4129" marT="4129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ГЛОУ «Санаторий «Сосны», управления делами Президента РБ</a:t>
                      </a:r>
                    </a:p>
                  </a:txBody>
                  <a:tcPr marL="4129" marR="4129" marT="412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4129" marR="4129" marT="4129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4129" marR="4129" marT="4129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4696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x-non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x-non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4129" marR="4129" marT="4129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46964"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66</a:t>
                      </a:r>
                    </a:p>
                  </a:txBody>
                  <a:tcPr marL="4129" marR="4129" marT="4129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УП "Наносы Отдых"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4129" marR="4129" marT="4129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Наносы</a:t>
                      </a:r>
                    </a:p>
                  </a:txBody>
                  <a:tcPr marL="4129" marR="4129" marT="412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4129" marR="4129" marT="4129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4129" marR="4129" marT="4129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90051"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67</a:t>
                      </a:r>
                    </a:p>
                  </a:txBody>
                  <a:tcPr marL="4129" marR="4129" marT="4129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Пляж на оз. </a:t>
                      </a:r>
                      <a:r>
                        <a:rPr lang="ru-RU" sz="1000" b="0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Мястро</a:t>
                      </a:r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, </a:t>
                      </a:r>
                      <a:r>
                        <a:rPr lang="ru-RU" sz="1000" b="0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г.Мядель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4129" marR="4129" marT="4129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УП «</a:t>
                      </a:r>
                      <a:r>
                        <a:rPr lang="ru-RU" sz="1000" b="0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Мядельское</a:t>
                      </a:r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 ЖКХ»</a:t>
                      </a:r>
                    </a:p>
                  </a:txBody>
                  <a:tcPr marL="4129" marR="4129" marT="4129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4129" marR="4129" marT="4129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Мядельская спасательная станция ОСВОД</a:t>
                      </a:r>
                    </a:p>
                  </a:txBody>
                  <a:tcPr marL="4129" marR="4129" marT="4129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146964">
                <a:tc gridSpan="5">
                  <a:txBody>
                    <a:bodyPr/>
                    <a:lstStyle/>
                    <a:p>
                      <a:pPr algn="l" fontAlgn="b"/>
                      <a:r>
                        <a:rPr lang="ru-RU" sz="1000" b="1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Несвижский</a:t>
                      </a:r>
                      <a:r>
                        <a:rPr lang="ru-RU" sz="10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 (3)</a:t>
                      </a:r>
                    </a:p>
                  </a:txBody>
                  <a:tcPr marL="222979" marR="4129" marT="412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x-non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x-none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433139"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68</a:t>
                      </a:r>
                    </a:p>
                  </a:txBody>
                  <a:tcPr marL="4129" marR="4129" marT="4129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Зона отдыха на озере Дикое городской пляж</a:t>
                      </a:r>
                    </a:p>
                  </a:txBody>
                  <a:tcPr marL="4129" marR="4129" marT="412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РУП «Несвижское ЖКХ»</a:t>
                      </a:r>
                    </a:p>
                  </a:txBody>
                  <a:tcPr marL="4129" marR="4129" marT="412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№181 </a:t>
                      </a:r>
                    </a:p>
                  </a:txBody>
                  <a:tcPr marL="4129" marR="4129" marT="4129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Несвижский спасательный пост ОСВОД (круглогодичный)</a:t>
                      </a:r>
                    </a:p>
                  </a:txBody>
                  <a:tcPr marL="4129" marR="4129" marT="4129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88332"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69</a:t>
                      </a:r>
                    </a:p>
                  </a:txBody>
                  <a:tcPr marL="4129" marR="4129" marT="4129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Зона отдыха на пруду «Тихая заводь»</a:t>
                      </a:r>
                    </a:p>
                  </a:txBody>
                  <a:tcPr marL="4129" marR="4129" marT="4129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Городейский поселковый исполком</a:t>
                      </a:r>
                    </a:p>
                  </a:txBody>
                  <a:tcPr marL="4129" marR="4129" marT="412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от 24.01.22</a:t>
                      </a:r>
                    </a:p>
                  </a:txBody>
                  <a:tcPr marL="4129" marR="4129" marT="412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Спасательный пост "Тихая заводъ" ОСВОД (сезонный)</a:t>
                      </a:r>
                    </a:p>
                  </a:txBody>
                  <a:tcPr marL="4129" marR="4129" marT="4129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146964"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70</a:t>
                      </a:r>
                    </a:p>
                  </a:txBody>
                  <a:tcPr marL="4129" marR="4129" marT="4129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Место купания озере д. </a:t>
                      </a:r>
                      <a:r>
                        <a:rPr lang="ru-RU" sz="1000" b="0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С.Липка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4129" marR="4129" marT="412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Несвижский</a:t>
                      </a:r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lang="ru-RU" sz="1000" b="0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сельисполком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4129" marR="4129" marT="412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4129" marR="4129" marT="4129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4129" marR="4129" marT="412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146964">
                <a:tc gridSpan="5">
                  <a:txBody>
                    <a:bodyPr/>
                    <a:lstStyle/>
                    <a:p>
                      <a:pPr algn="l" fontAlgn="b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Пуховичский (5)</a:t>
                      </a:r>
                    </a:p>
                  </a:txBody>
                  <a:tcPr marL="185816" marR="4129" marT="412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x-non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x-none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433139"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71</a:t>
                      </a:r>
                    </a:p>
                  </a:txBody>
                  <a:tcPr marL="4129" marR="4129" marT="4129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Городской пляж на р. Титовка</a:t>
                      </a:r>
                    </a:p>
                  </a:txBody>
                  <a:tcPr marL="4129" marR="4129" marT="412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УП «Жилтеплосервис»</a:t>
                      </a:r>
                    </a:p>
                  </a:txBody>
                  <a:tcPr marL="4129" marR="4129" marT="412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№951 от 31.03.2022</a:t>
                      </a:r>
                    </a:p>
                  </a:txBody>
                  <a:tcPr marL="4129" marR="4129" marT="4129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Марьиногорский спасательный пост ОСВОД (круглогодичный)</a:t>
                      </a:r>
                    </a:p>
                  </a:txBody>
                  <a:tcPr marL="4129" marR="4129" marT="412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312287"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72</a:t>
                      </a:r>
                    </a:p>
                  </a:txBody>
                  <a:tcPr marL="4129" marR="4129" marT="4129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Место купания на озере Материнское</a:t>
                      </a:r>
                    </a:p>
                  </a:txBody>
                  <a:tcPr marL="4129" marR="4129" marT="412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УП «Жилтеплосервис»</a:t>
                      </a:r>
                    </a:p>
                  </a:txBody>
                  <a:tcPr marL="4129" marR="4129" marT="412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4129" marR="4129" marT="4129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"Материнский" спасательный пост ОСВОД (сезонный)</a:t>
                      </a:r>
                    </a:p>
                  </a:txBody>
                  <a:tcPr marL="4129" marR="4129" marT="412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146964">
                <a:tc rowSpan="2"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73</a:t>
                      </a:r>
                    </a:p>
                  </a:txBody>
                  <a:tcPr marL="4129" marR="4129" marT="4129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Место купания на озере Михайловское</a:t>
                      </a:r>
                    </a:p>
                  </a:txBody>
                  <a:tcPr marL="4129" marR="4129" marT="4129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УП «Пуховичское ПМС»</a:t>
                      </a:r>
                    </a:p>
                  </a:txBody>
                  <a:tcPr marL="4129" marR="4129" marT="4129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4129" marR="4129" marT="4129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"Михайловский" спасательный пост ОСВОД (сезонный)</a:t>
                      </a:r>
                    </a:p>
                  </a:txBody>
                  <a:tcPr marL="4129" marR="4129" marT="4129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  <a:tr h="28617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x-non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x-non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4129" marR="4129" marT="4129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2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74</a:t>
                      </a:r>
                    </a:p>
                  </a:txBody>
                  <a:tcPr marL="4129" marR="4129" marT="4129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Место купания на водоёме аг. Дукора</a:t>
                      </a:r>
                    </a:p>
                  </a:txBody>
                  <a:tcPr marL="4129" marR="4129" marT="412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УП «Жилтеплосервис»</a:t>
                      </a:r>
                    </a:p>
                  </a:txBody>
                  <a:tcPr marL="4129" marR="4129" marT="412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4129" marR="4129" marT="4129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4129" marR="4129" marT="412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2"/>
                  </a:ext>
                </a:extLst>
              </a:tr>
              <a:tr h="146964"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75</a:t>
                      </a:r>
                    </a:p>
                  </a:txBody>
                  <a:tcPr marL="4129" marR="4129" marT="4129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Место купания на водоеме «</a:t>
                      </a:r>
                      <a:r>
                        <a:rPr lang="ru-RU" sz="1000" b="0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Узляны</a:t>
                      </a:r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»</a:t>
                      </a:r>
                    </a:p>
                  </a:txBody>
                  <a:tcPr marL="4129" marR="4129" marT="4129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УП «</a:t>
                      </a:r>
                      <a:r>
                        <a:rPr lang="ru-RU" sz="1000" b="0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Жилтеплосервис</a:t>
                      </a:r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»</a:t>
                      </a:r>
                    </a:p>
                  </a:txBody>
                  <a:tcPr marL="4129" marR="4129" marT="4129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4129" marR="4129" marT="4129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4129" marR="4129" marT="4129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3"/>
                  </a:ext>
                </a:extLst>
              </a:tr>
              <a:tr h="146964">
                <a:tc gridSpan="5">
                  <a:txBody>
                    <a:bodyPr/>
                    <a:lstStyle/>
                    <a:p>
                      <a:pPr algn="l" fontAlgn="b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Слуцкий (2)</a:t>
                      </a:r>
                    </a:p>
                  </a:txBody>
                  <a:tcPr marL="148653" marR="4129" marT="412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x-non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x-none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24"/>
                  </a:ext>
                </a:extLst>
              </a:tr>
              <a:tr h="146964"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76</a:t>
                      </a:r>
                    </a:p>
                  </a:txBody>
                  <a:tcPr marL="4129" marR="4129" marT="4129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Водохранилище Рудня</a:t>
                      </a:r>
                    </a:p>
                  </a:txBody>
                  <a:tcPr marL="4129" marR="4129" marT="412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ОДО «Универсалсервис»</a:t>
                      </a:r>
                    </a:p>
                  </a:txBody>
                  <a:tcPr marL="4129" marR="4129" marT="412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№892 от 25.03.2022</a:t>
                      </a:r>
                    </a:p>
                  </a:txBody>
                  <a:tcPr marL="4129" marR="4129" marT="4129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4129" marR="4129" marT="412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5"/>
                  </a:ext>
                </a:extLst>
              </a:tr>
              <a:tr h="312287"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77</a:t>
                      </a:r>
                    </a:p>
                  </a:txBody>
                  <a:tcPr marL="4129" marR="4129" marT="4129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р. </a:t>
                      </a:r>
                      <a:r>
                        <a:rPr lang="ru-RU" sz="1000" b="0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Случь</a:t>
                      </a:r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 в районе 11 городка ул. Социалистическая </a:t>
                      </a:r>
                      <a:r>
                        <a:rPr lang="ru-RU" sz="1000" b="0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г.Слуцк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4129" marR="4129" marT="412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КУП « </a:t>
                      </a:r>
                      <a:r>
                        <a:rPr lang="ru-RU" sz="1000" b="0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Слуцкое</a:t>
                      </a:r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 ЖКХ»</a:t>
                      </a:r>
                    </a:p>
                  </a:txBody>
                  <a:tcPr marL="4129" marR="4129" marT="4129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Слуцкий спасательный пост ОСВОД (круглогодичный)</a:t>
                      </a:r>
                    </a:p>
                  </a:txBody>
                  <a:tcPr marL="4129" marR="4129" marT="4129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6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4548540"/>
              </p:ext>
            </p:extLst>
          </p:nvPr>
        </p:nvGraphicFramePr>
        <p:xfrm>
          <a:off x="-1908720" y="9"/>
          <a:ext cx="11052720" cy="6699345"/>
        </p:xfrm>
        <a:graphic>
          <a:graphicData uri="http://schemas.openxmlformats.org/drawingml/2006/table">
            <a:tbl>
              <a:tblPr/>
              <a:tblGrid>
                <a:gridCol w="21602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320480">
                  <a:extLst>
                    <a:ext uri="{9D8B030D-6E8A-4147-A177-3AD203B41FA5}">
                      <a16:colId xmlns:a16="http://schemas.microsoft.com/office/drawing/2014/main" val="769614030"/>
                    </a:ext>
                  </a:extLst>
                </a:gridCol>
                <a:gridCol w="2525968">
                  <a:extLst>
                    <a:ext uri="{9D8B030D-6E8A-4147-A177-3AD203B41FA5}">
                      <a16:colId xmlns:a16="http://schemas.microsoft.com/office/drawing/2014/main" val="3695016856"/>
                    </a:ext>
                  </a:extLst>
                </a:gridCol>
                <a:gridCol w="60623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3980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52762">
                <a:tc gridSpan="4">
                  <a:txBody>
                    <a:bodyPr/>
                    <a:lstStyle/>
                    <a:p>
                      <a:pPr algn="l" fontAlgn="b"/>
                      <a:r>
                        <a:rPr lang="ru-RU" sz="1000" b="1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Смолевичский</a:t>
                      </a:r>
                      <a:r>
                        <a:rPr lang="ru-RU" sz="10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 (3)</a:t>
                      </a:r>
                    </a:p>
                  </a:txBody>
                  <a:tcPr marL="153262" marR="4257" marT="425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x-non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x-none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4257" marR="4257" marT="425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52762">
                <a:tc rowSpan="2"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78</a:t>
                      </a:r>
                    </a:p>
                  </a:txBody>
                  <a:tcPr marL="4257" marR="4257" marT="425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Пляж, Смолевичское водохранилище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4257" marR="4257" marT="425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ОАО «ПМК-72»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4257" marR="4257" marT="425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rowSpan="4"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№903 от 29.03. 2022</a:t>
                      </a:r>
                    </a:p>
                  </a:txBody>
                  <a:tcPr marL="4257" marR="4257" marT="425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Смолевичская спасательная станция ОСВОД</a:t>
                      </a:r>
                    </a:p>
                  </a:txBody>
                  <a:tcPr marL="4257" marR="4257" marT="425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9722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x-non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КУП «Смолевичское ЖКХ»</a:t>
                      </a:r>
                      <a:endParaRPr lang="x-none"/>
                    </a:p>
                  </a:txBody>
                  <a:tcPr marL="4257" marR="4257" marT="425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49983"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79</a:t>
                      </a:r>
                    </a:p>
                  </a:txBody>
                  <a:tcPr marL="4257" marR="4257" marT="425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Пляж, Петровичское водохранилище</a:t>
                      </a:r>
                    </a:p>
                  </a:txBody>
                  <a:tcPr marL="4257" marR="4257" marT="425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Драчковский сельисполком КУП «Смолевичское ЖКХ»</a:t>
                      </a:r>
                    </a:p>
                  </a:txBody>
                  <a:tcPr marL="4257" marR="4257" marT="425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Петровичский спасательный пост ОСВОД (сезонный)</a:t>
                      </a:r>
                    </a:p>
                  </a:txBody>
                  <a:tcPr marL="4257" marR="4257" marT="425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52762"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80</a:t>
                      </a:r>
                    </a:p>
                  </a:txBody>
                  <a:tcPr marL="4257" marR="4257" marT="425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Пляж, </a:t>
                      </a:r>
                      <a:r>
                        <a:rPr lang="ru-RU" sz="1000" b="0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Дубровское</a:t>
                      </a:r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 водохранилище</a:t>
                      </a:r>
                    </a:p>
                  </a:txBody>
                  <a:tcPr marL="4257" marR="4257" marT="425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ОАО «</a:t>
                      </a:r>
                      <a:r>
                        <a:rPr lang="ru-RU" sz="1000" b="0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Озерицкий</a:t>
                      </a:r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 - Агро»</a:t>
                      </a:r>
                    </a:p>
                  </a:txBody>
                  <a:tcPr marL="4257" marR="4257" marT="425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Ведомственный пост</a:t>
                      </a:r>
                    </a:p>
                  </a:txBody>
                  <a:tcPr marL="4257" marR="4257" marT="425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52762">
                <a:tc gridSpan="5">
                  <a:txBody>
                    <a:bodyPr/>
                    <a:lstStyle/>
                    <a:p>
                      <a:pPr algn="l" fontAlgn="b"/>
                      <a:r>
                        <a:rPr lang="ru-RU" sz="1000" b="1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Солигорский</a:t>
                      </a:r>
                      <a:r>
                        <a:rPr lang="ru-RU" sz="10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 (2)</a:t>
                      </a:r>
                    </a:p>
                  </a:txBody>
                  <a:tcPr marL="191578" marR="4257" marT="425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x-non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x-none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61548">
                <a:tc rowSpan="2"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81</a:t>
                      </a:r>
                    </a:p>
                  </a:txBody>
                  <a:tcPr marL="4257" marR="4257" marT="425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Пляжная зона Солигорского водохранилища в г. Солигорске</a:t>
                      </a:r>
                    </a:p>
                  </a:txBody>
                  <a:tcPr marL="4257" marR="4257" marT="425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СТУШИ 1 «ЖКХ «Комплекс»</a:t>
                      </a:r>
                    </a:p>
                  </a:txBody>
                  <a:tcPr marL="4257" marR="4257" marT="425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№447от  28.03.2023</a:t>
                      </a:r>
                    </a:p>
                  </a:txBody>
                  <a:tcPr marL="4257" marR="4257" marT="425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Солигорский пост ОСВОД(сезонный)</a:t>
                      </a:r>
                    </a:p>
                  </a:txBody>
                  <a:tcPr marL="4257" marR="4257" marT="425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5276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x-non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x-non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4257" marR="4257" marT="425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49983"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82</a:t>
                      </a:r>
                    </a:p>
                  </a:txBody>
                  <a:tcPr marL="4257" marR="4257" marT="425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Пляжная зона водоема д. </a:t>
                      </a:r>
                      <a:r>
                        <a:rPr lang="ru-RU" sz="1000" b="0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Саковичи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4257" marR="4257" marT="425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Старобинский </a:t>
                      </a:r>
                      <a:r>
                        <a:rPr lang="ru-RU" sz="1000" b="0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сельисполком</a:t>
                      </a:r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, ГЛХУ Старобинский лесхоз», ГП «Эко Комплекс»</a:t>
                      </a:r>
                    </a:p>
                  </a:txBody>
                  <a:tcPr marL="4257" marR="4257" marT="425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4257" marR="4257" marT="425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Спасательный пост "Саковичи" ОСВОД (сезонный) </a:t>
                      </a:r>
                    </a:p>
                  </a:txBody>
                  <a:tcPr marL="4257" marR="4257" marT="425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52762">
                <a:tc gridSpan="5">
                  <a:txBody>
                    <a:bodyPr/>
                    <a:lstStyle/>
                    <a:p>
                      <a:pPr algn="l" fontAlgn="b"/>
                      <a:r>
                        <a:rPr lang="ru-RU" sz="1000" b="1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Стародорожский</a:t>
                      </a:r>
                      <a:r>
                        <a:rPr lang="ru-RU" sz="10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 (4)</a:t>
                      </a:r>
                    </a:p>
                  </a:txBody>
                  <a:tcPr marL="153262" marR="4257" marT="425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x-non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x-none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01373"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83</a:t>
                      </a:r>
                    </a:p>
                  </a:txBody>
                  <a:tcPr marL="4257" marR="4257" marT="425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Зона отдыха пруд в д. Буденичи</a:t>
                      </a:r>
                      <a:endParaRPr lang="ru-RU" sz="1000" b="1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4257" marR="4257" marT="425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ГЛХУ «Стародорожский лесхоз»</a:t>
                      </a:r>
                      <a:endParaRPr lang="ru-RU" sz="1000" b="1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4257" marR="4257" marT="425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№308 от 18.04.2018</a:t>
                      </a:r>
                    </a:p>
                  </a:txBody>
                  <a:tcPr marL="4257" marR="4257" marT="425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Стародорожский</a:t>
                      </a:r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 №2 пост ОСВОД(сезонный)</a:t>
                      </a:r>
                    </a:p>
                  </a:txBody>
                  <a:tcPr marL="4257" marR="4257" marT="425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449983"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84</a:t>
                      </a:r>
                    </a:p>
                  </a:txBody>
                  <a:tcPr marL="4257" marR="4257" marT="425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Зона отдыха озеро «</a:t>
                      </a:r>
                      <a:r>
                        <a:rPr lang="ru-RU" sz="1000" b="0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Скачальское</a:t>
                      </a:r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»</a:t>
                      </a:r>
                    </a:p>
                  </a:txBody>
                  <a:tcPr marL="4257" marR="4257" marT="425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ГЛХУ «Стародорожский лесхоз»</a:t>
                      </a:r>
                    </a:p>
                  </a:txBody>
                  <a:tcPr marL="4257" marR="4257" marT="425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4257" marR="4257" marT="425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Спасательный пост "</a:t>
                      </a:r>
                      <a:r>
                        <a:rPr lang="ru-RU" sz="1000" b="0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Скачальское</a:t>
                      </a:r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" ОСВОД (сезонный)</a:t>
                      </a:r>
                    </a:p>
                  </a:txBody>
                  <a:tcPr marL="4257" marR="4257" marT="425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449983"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85</a:t>
                      </a:r>
                    </a:p>
                  </a:txBody>
                  <a:tcPr marL="4257" marR="4257" marT="425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Водохранилище "Левки"</a:t>
                      </a:r>
                    </a:p>
                  </a:txBody>
                  <a:tcPr marL="4257" marR="4257" marT="425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ГУП «Стародорожское ПМС»</a:t>
                      </a:r>
                    </a:p>
                  </a:txBody>
                  <a:tcPr marL="4257" marR="4257" marT="425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4257" marR="4257" marT="425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Спасательный пост "</a:t>
                      </a:r>
                      <a:r>
                        <a:rPr lang="ru-RU" sz="1000" b="0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Левки</a:t>
                      </a:r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" ОСВОД (сезонный)</a:t>
                      </a:r>
                    </a:p>
                  </a:txBody>
                  <a:tcPr marL="4257" marR="4257" marT="425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61548"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86</a:t>
                      </a:r>
                    </a:p>
                  </a:txBody>
                  <a:tcPr marL="4257" marR="4257" marT="425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Зона отдыха пруд в г. Старые Дороги по ул. Московская</a:t>
                      </a:r>
                    </a:p>
                  </a:txBody>
                  <a:tcPr marL="4257" marR="4257" marT="425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КУП «</a:t>
                      </a:r>
                      <a:r>
                        <a:rPr lang="ru-RU" sz="1000" b="0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Стародорожское</a:t>
                      </a:r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 ЖКХ»</a:t>
                      </a:r>
                    </a:p>
                  </a:txBody>
                  <a:tcPr marL="4257" marR="4257" marT="425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38316" marR="4257" marT="425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Стародорожский</a:t>
                      </a:r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 №1 пост ОСВОД (круглогодичный)</a:t>
                      </a:r>
                    </a:p>
                  </a:txBody>
                  <a:tcPr marL="4257" marR="4257" marT="425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152762">
                <a:tc gridSpan="5">
                  <a:txBody>
                    <a:bodyPr/>
                    <a:lstStyle/>
                    <a:p>
                      <a:pPr algn="l" fontAlgn="b"/>
                      <a:r>
                        <a:rPr lang="ru-RU" sz="1000" b="1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Столбцовский</a:t>
                      </a:r>
                      <a:r>
                        <a:rPr lang="ru-RU" sz="10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 (7)</a:t>
                      </a:r>
                    </a:p>
                  </a:txBody>
                  <a:tcPr marL="191578" marR="4257" marT="425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x-non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x-none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152762">
                <a:tc rowSpan="2"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87</a:t>
                      </a:r>
                    </a:p>
                  </a:txBody>
                  <a:tcPr marL="4257" marR="4257" marT="425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Городекой пляж на р. Неман, ул. Набережная, г. Столбцы</a:t>
                      </a:r>
                    </a:p>
                  </a:txBody>
                  <a:tcPr marL="4257" marR="4257" marT="425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РУП «</a:t>
                      </a:r>
                      <a:r>
                        <a:rPr lang="ru-RU" sz="1000" b="0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Столбцовский</a:t>
                      </a:r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 ОКС»</a:t>
                      </a:r>
                    </a:p>
                  </a:txBody>
                  <a:tcPr marL="4257" marR="4257" marT="425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№384</a:t>
                      </a:r>
                    </a:p>
                  </a:txBody>
                  <a:tcPr marL="4257" marR="4257" marT="425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Столбцовский</a:t>
                      </a:r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 спасательный пост №2 ОСВОД (сезонный)</a:t>
                      </a:r>
                    </a:p>
                  </a:txBody>
                  <a:tcPr marL="4257" marR="4257" marT="425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9722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x-non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x-non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от</a:t>
                      </a:r>
                    </a:p>
                  </a:txBody>
                  <a:tcPr marL="4257" marR="4257" marT="425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598594"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88</a:t>
                      </a:r>
                    </a:p>
                  </a:txBody>
                  <a:tcPr marL="4257" marR="4257" marT="425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Пляж на озере г. Столбцы ( ул.17 Сентября)</a:t>
                      </a:r>
                    </a:p>
                  </a:txBody>
                  <a:tcPr marL="4257" marR="4257" marT="425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РУП «Столбцовский ОКС»</a:t>
                      </a:r>
                    </a:p>
                  </a:txBody>
                  <a:tcPr marL="4257" marR="4257" marT="425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15.03.2022</a:t>
                      </a:r>
                    </a:p>
                  </a:txBody>
                  <a:tcPr marL="38316" marR="4257" marT="425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Столбцовский</a:t>
                      </a:r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 спасательный пост №1ОСВОД (круглогодичный)</a:t>
                      </a:r>
                    </a:p>
                  </a:txBody>
                  <a:tcPr marL="4257" marR="4257" marT="425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152762">
                <a:tc rowSpan="2"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89</a:t>
                      </a:r>
                    </a:p>
                  </a:txBody>
                  <a:tcPr marL="4257" marR="4257" marT="425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Пляж на р. Неман ТОК «Высокий берег»</a:t>
                      </a:r>
                    </a:p>
                  </a:txBody>
                  <a:tcPr marL="4257" marR="4257" marT="425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ТОК «Высокий берег»</a:t>
                      </a:r>
                    </a:p>
                  </a:txBody>
                  <a:tcPr marL="4257" marR="4257" marT="425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4257" marR="4257" marT="425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ведомственный пост</a:t>
                      </a:r>
                    </a:p>
                  </a:txBody>
                  <a:tcPr marL="4257" marR="4257" marT="425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15276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x-non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x-non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4257" marR="4257" marT="425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449983"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90</a:t>
                      </a:r>
                    </a:p>
                  </a:txBody>
                  <a:tcPr marL="4257" marR="4257" marT="425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Зона отдыха на р. Неман вблизи детского оздоровительного лагеря «Теремок»</a:t>
                      </a:r>
                    </a:p>
                  </a:txBody>
                  <a:tcPr marL="4257" marR="4257" marT="425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ОАО «Вишневецкий- агро»</a:t>
                      </a:r>
                    </a:p>
                  </a:txBody>
                  <a:tcPr marL="4257" marR="4257" marT="425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4257" marR="4257" marT="425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Спасательный пост "Теремок" ОСВОД(сезонный)</a:t>
                      </a:r>
                    </a:p>
                  </a:txBody>
                  <a:tcPr marL="4257" marR="4257" marT="425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  <a:tr h="152762"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91</a:t>
                      </a:r>
                    </a:p>
                  </a:txBody>
                  <a:tcPr marL="4257" marR="4257" marT="425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Зона отдыха на реке Неман вблизи д.Жуков Борок</a:t>
                      </a:r>
                    </a:p>
                  </a:txBody>
                  <a:tcPr marL="4257" marR="4257" marT="425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СХФ «Аталезь-агро»</a:t>
                      </a:r>
                    </a:p>
                  </a:txBody>
                  <a:tcPr marL="4257" marR="4257" marT="425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4257" marR="4257" marT="425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4257" marR="4257" marT="425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1"/>
                  </a:ext>
                </a:extLst>
              </a:tr>
              <a:tr h="152762"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92</a:t>
                      </a:r>
                    </a:p>
                  </a:txBody>
                  <a:tcPr marL="4257" marR="4257" marT="425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Зона отдыха на озере Кромань</a:t>
                      </a:r>
                    </a:p>
                  </a:txBody>
                  <a:tcPr marL="4257" marR="4257" marT="425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ГЛХУ «Столбцовский лесхоз»</a:t>
                      </a:r>
                    </a:p>
                  </a:txBody>
                  <a:tcPr marL="4257" marR="4257" marT="425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4257" marR="4257" marT="425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4257" marR="4257" marT="425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2"/>
                  </a:ext>
                </a:extLst>
              </a:tr>
              <a:tr h="152762"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93</a:t>
                      </a:r>
                    </a:p>
                  </a:txBody>
                  <a:tcPr marL="4257" marR="4257" marT="425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Зона отдыха на водоеме д. Подгорная (правая сторона)</a:t>
                      </a:r>
                    </a:p>
                  </a:txBody>
                  <a:tcPr marL="4257" marR="4257" marT="425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ООО «</a:t>
                      </a:r>
                      <a:r>
                        <a:rPr lang="ru-RU" sz="1000" b="0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Рудьмянское</a:t>
                      </a:r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 хозяйство»</a:t>
                      </a:r>
                    </a:p>
                  </a:txBody>
                  <a:tcPr marL="4257" marR="4257" marT="425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4257" marR="4257" marT="425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4257" marR="4257" marT="425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44557183"/>
              </p:ext>
            </p:extLst>
          </p:nvPr>
        </p:nvGraphicFramePr>
        <p:xfrm>
          <a:off x="-1908720" y="-1"/>
          <a:ext cx="11052720" cy="6722103"/>
        </p:xfrm>
        <a:graphic>
          <a:graphicData uri="http://schemas.openxmlformats.org/drawingml/2006/table">
            <a:tbl>
              <a:tblPr/>
              <a:tblGrid>
                <a:gridCol w="1800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38254">
                  <a:extLst>
                    <a:ext uri="{9D8B030D-6E8A-4147-A177-3AD203B41FA5}">
                      <a16:colId xmlns:a16="http://schemas.microsoft.com/office/drawing/2014/main" val="4114728143"/>
                    </a:ext>
                  </a:extLst>
                </a:gridCol>
                <a:gridCol w="297817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55601">
                  <a:extLst>
                    <a:ext uri="{9D8B030D-6E8A-4147-A177-3AD203B41FA5}">
                      <a16:colId xmlns:a16="http://schemas.microsoft.com/office/drawing/2014/main" val="2694388540"/>
                    </a:ext>
                  </a:extLst>
                </a:gridCol>
                <a:gridCol w="236790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1484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9774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55306">
                <a:tc gridSpan="7">
                  <a:txBody>
                    <a:bodyPr/>
                    <a:lstStyle/>
                    <a:p>
                      <a:pPr algn="l" fontAlgn="b"/>
                      <a:r>
                        <a:rPr lang="ru-RU" sz="1000" b="1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Узденский</a:t>
                      </a:r>
                      <a:r>
                        <a:rPr lang="ru-RU" sz="10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 (4)</a:t>
                      </a:r>
                    </a:p>
                  </a:txBody>
                  <a:tcPr marL="385010" marR="7130" marT="713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x-none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x-non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99202"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94</a:t>
                      </a:r>
                    </a:p>
                  </a:txBody>
                  <a:tcPr marL="7130" marR="7130" marT="713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Место для купания на р. Неман, аг. Могильно, ул. Школьная</a:t>
                      </a:r>
                      <a:endParaRPr lang="x-none"/>
                    </a:p>
                  </a:txBody>
                  <a:tcPr marL="7130" marR="7130" marT="713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Место для купания на р. Неман, аг. Могильно, ул. Школьная</a:t>
                      </a:r>
                    </a:p>
                  </a:txBody>
                  <a:tcPr marL="7130" marR="7130" marT="713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РУП «Узденское ЖКХ</a:t>
                      </a:r>
                      <a:endParaRPr lang="ru-RU" sz="1000" b="1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130" marR="7130" marT="713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РУП «Узденское ЖКХ</a:t>
                      </a:r>
                    </a:p>
                  </a:txBody>
                  <a:tcPr marL="7130" marR="7130" marT="713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№575 от 22.03.2022</a:t>
                      </a:r>
                    </a:p>
                  </a:txBody>
                  <a:tcPr marL="7130" marR="7130" marT="713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7130" marR="7130" marT="713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93336"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95</a:t>
                      </a:r>
                    </a:p>
                  </a:txBody>
                  <a:tcPr marL="7130" marR="7130" marT="713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Место купания на Лошанском водохранилище в районе д. Кривели</a:t>
                      </a:r>
                      <a:endParaRPr lang="x-none"/>
                    </a:p>
                  </a:txBody>
                  <a:tcPr marL="7130" marR="7130" marT="713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Место купания на Лошанском водохранилище в районе д. Кривели</a:t>
                      </a:r>
                    </a:p>
                  </a:txBody>
                  <a:tcPr marL="7130" marR="7130" marT="713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РУП «Узденское ЖКХ</a:t>
                      </a:r>
                    </a:p>
                  </a:txBody>
                  <a:tcPr marL="7130" marR="7130" marT="713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РУП «Узденское ЖКХ</a:t>
                      </a:r>
                    </a:p>
                  </a:txBody>
                  <a:tcPr marL="7130" marR="7130" marT="713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7130" marR="7130" marT="713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"Лошанский" спасательный пост ОСВОД (сезонный)</a:t>
                      </a:r>
                    </a:p>
                  </a:txBody>
                  <a:tcPr marL="7130" marR="7130" marT="713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93336"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96</a:t>
                      </a:r>
                    </a:p>
                  </a:txBody>
                  <a:tcPr marL="7130" marR="7130" marT="713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Место купания на озере в аг. Озеро по ул. Первомайской</a:t>
                      </a:r>
                      <a:endParaRPr lang="x-none"/>
                    </a:p>
                  </a:txBody>
                  <a:tcPr marL="7130" marR="7130" marT="713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Место купания на озере в аг. Озеро по ул. Первомайской</a:t>
                      </a:r>
                    </a:p>
                  </a:txBody>
                  <a:tcPr marL="7130" marR="7130" marT="713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РУП «Узденское ЖКХ</a:t>
                      </a:r>
                    </a:p>
                  </a:txBody>
                  <a:tcPr marL="7130" marR="7130" marT="713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РУП «Узденское ЖКХ</a:t>
                      </a:r>
                    </a:p>
                  </a:txBody>
                  <a:tcPr marL="7130" marR="7130" marT="713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64168" marR="7130" marT="713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Спасательный пост "Озеро"ОСВОД (сезонный)</a:t>
                      </a:r>
                    </a:p>
                  </a:txBody>
                  <a:tcPr marL="7130" marR="7130" marT="713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55306"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97</a:t>
                      </a:r>
                    </a:p>
                  </a:txBody>
                  <a:tcPr marL="7130" marR="7130" marT="713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Водоем по ул. Неманская в г. Узда</a:t>
                      </a:r>
                      <a:endParaRPr lang="x-none" dirty="0"/>
                    </a:p>
                  </a:txBody>
                  <a:tcPr marL="7130" marR="7130" marT="713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Водоем по ул. Неманская в г. Узда</a:t>
                      </a:r>
                    </a:p>
                  </a:txBody>
                  <a:tcPr marL="7130" marR="7130" marT="713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РУП «</a:t>
                      </a:r>
                      <a:r>
                        <a:rPr lang="ru-RU" sz="1000" b="0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Узденское</a:t>
                      </a:r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 ЖКХ</a:t>
                      </a:r>
                    </a:p>
                  </a:txBody>
                  <a:tcPr marL="7130" marR="7130" marT="713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РУП «Узденское ЖКХ</a:t>
                      </a:r>
                    </a:p>
                  </a:txBody>
                  <a:tcPr marL="7130" marR="7130" marT="713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7130" marR="7130" marT="713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7130" marR="7130" marT="713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55306">
                <a:tc gridSpan="7">
                  <a:txBody>
                    <a:bodyPr/>
                    <a:lstStyle/>
                    <a:p>
                      <a:pPr algn="l" fontAlgn="b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Червенский (2)</a:t>
                      </a:r>
                    </a:p>
                  </a:txBody>
                  <a:tcPr marL="320842" marR="7130" marT="713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x-none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x-non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798722"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98</a:t>
                      </a:r>
                    </a:p>
                  </a:txBody>
                  <a:tcPr marL="7130" marR="7130" marT="713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Зона отдыха на водоеме Натальевск</a:t>
                      </a:r>
                      <a:endParaRPr lang="x-none"/>
                    </a:p>
                  </a:txBody>
                  <a:tcPr marL="7130" marR="7130" marT="713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Зона отдыха на водоеме Натальевск</a:t>
                      </a:r>
                    </a:p>
                  </a:txBody>
                  <a:tcPr marL="7130" marR="7130" marT="713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УП «Червенское ЖКХ»</a:t>
                      </a:r>
                    </a:p>
                  </a:txBody>
                  <a:tcPr marL="7130" marR="7130" marT="713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УП «Червенское ЖКХ»</a:t>
                      </a:r>
                    </a:p>
                  </a:txBody>
                  <a:tcPr marL="7130" marR="7130" marT="713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№488 от 28.03.2022 </a:t>
                      </a:r>
                    </a:p>
                  </a:txBody>
                  <a:tcPr marL="7130" marR="7130" marT="713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Червенский спасательный пост ОСВОД(круглогодичный)</a:t>
                      </a:r>
                    </a:p>
                  </a:txBody>
                  <a:tcPr marL="7130" marR="7130" marT="713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99202"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99</a:t>
                      </a:r>
                    </a:p>
                  </a:txBody>
                  <a:tcPr marL="7130" marR="7130" marT="713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Зона отдыха, р. Волма, д. Озерный</a:t>
                      </a:r>
                      <a:endParaRPr lang="x-none" dirty="0"/>
                    </a:p>
                  </a:txBody>
                  <a:tcPr marL="7130" marR="7130" marT="713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Зона отдыха, р. Волма, д. Озерный</a:t>
                      </a:r>
                    </a:p>
                  </a:txBody>
                  <a:tcPr marL="7130" marR="7130" marT="713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филиал «Санаторий «Волма», ГП «Минтранс»</a:t>
                      </a:r>
                    </a:p>
                  </a:txBody>
                  <a:tcPr marL="7130" marR="7130" marT="713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филиал «Санаторий «Волма», ГП «Минтранс»</a:t>
                      </a:r>
                    </a:p>
                  </a:txBody>
                  <a:tcPr marL="7130" marR="7130" marT="713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64168" marR="7130" marT="713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7130" marR="7130" marT="713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55306">
                <a:tc gridSpan="7">
                  <a:txBody>
                    <a:bodyPr/>
                    <a:lstStyle/>
                    <a:p>
                      <a:pPr algn="l" fontAlgn="t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            г.Жодино (1)</a:t>
                      </a:r>
                    </a:p>
                  </a:txBody>
                  <a:tcPr marL="7130" marR="7130" marT="713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x-none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x-non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743097"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100</a:t>
                      </a:r>
                    </a:p>
                  </a:txBody>
                  <a:tcPr marL="7130" marR="7130" marT="713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Городской пляж на р. Плиса в г. Жодино</a:t>
                      </a:r>
                      <a:endParaRPr lang="x-none"/>
                    </a:p>
                  </a:txBody>
                  <a:tcPr marL="7130" marR="7130" marT="713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Городской пляж на р. Плиса в г. Жодино</a:t>
                      </a:r>
                    </a:p>
                  </a:txBody>
                  <a:tcPr marL="7130" marR="7130" marT="713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ГУП «Объединение ЖКХ»</a:t>
                      </a:r>
                    </a:p>
                  </a:txBody>
                  <a:tcPr marL="7130" marR="7130" marT="713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ГУП «Объединение ЖКХ»</a:t>
                      </a:r>
                    </a:p>
                  </a:txBody>
                  <a:tcPr marL="7130" marR="7130" marT="713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№341 от 02.03.2022</a:t>
                      </a:r>
                    </a:p>
                  </a:txBody>
                  <a:tcPr marL="7130" marR="7130" marT="713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"Жодинский" спасательный пост ОСВОД(круглогодичный)</a:t>
                      </a:r>
                    </a:p>
                  </a:txBody>
                  <a:tcPr marL="7130" marR="7130" marT="713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878594"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: </a:t>
                      </a:r>
                    </a:p>
                  </a:txBody>
                  <a:tcPr marL="7130" marR="7130" marT="713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5">
                  <a:txBody>
                    <a:bodyPr/>
                    <a:lstStyle/>
                    <a:p>
                      <a:endParaRPr lang="x-none" dirty="0"/>
                    </a:p>
                  </a:txBody>
                  <a:tcPr marL="7130" marR="7130" marT="713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t"/>
                      <a:endParaRPr lang="ru-RU" sz="10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130" marR="7130" marT="713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x-non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/>
                      <a:endParaRPr lang="ru-RU" sz="10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130" marR="7130" marT="713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707439">
                <a:tc gridSpan="7">
                  <a:txBody>
                    <a:bodyPr/>
                    <a:lstStyle/>
                    <a:p>
                      <a:pPr algn="l" fontAlgn="t"/>
                      <a:endParaRPr lang="ru-RU" sz="10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130" marR="7130" marT="713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x-none"/>
                    </a:p>
                  </a:txBody>
                  <a:tcPr>
                    <a:lnL w="12700" cmpd="sng">
                      <a:noFill/>
                      <a:prstDash val="soli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x-non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87951">
                <a:tc gridSpan="2">
                  <a:txBody>
                    <a:bodyPr/>
                    <a:lstStyle/>
                    <a:p>
                      <a:pPr algn="l" fontAlgn="t"/>
                      <a:r>
                        <a:rPr lang="ru-RU" sz="1000" b="1" i="0" u="none" strike="noStrike" dirty="0">
                          <a:solidFill>
                            <a:srgbClr val="000000"/>
                          </a:solidFill>
                          <a:latin typeface="Arial Unicode MS"/>
                        </a:rPr>
                        <a:t> </a:t>
                      </a:r>
                    </a:p>
                  </a:txBody>
                  <a:tcPr marL="7130" marR="7130" marT="713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t"/>
                      <a:endParaRPr lang="ru-RU" sz="1000" b="1" i="0" u="none" strike="noStrike" dirty="0">
                        <a:solidFill>
                          <a:srgbClr val="000000"/>
                        </a:solidFill>
                        <a:latin typeface="Arial Unicode MS"/>
                      </a:endParaRPr>
                    </a:p>
                  </a:txBody>
                  <a:tcPr marL="7130" marR="7130" marT="7130" marB="0">
                    <a:lnL>
                      <a:noFill/>
                    </a:lnL>
                    <a:lnR>
                      <a:noFill/>
                    </a:lnR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Arial Unicode MS"/>
                        </a:rPr>
                        <a:t> </a:t>
                      </a:r>
                    </a:p>
                  </a:txBody>
                  <a:tcPr marL="7130" marR="7130" marT="713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t"/>
                      <a:endParaRPr lang="ru-RU" sz="1000" b="0" i="0" u="none" strike="noStrike">
                        <a:solidFill>
                          <a:srgbClr val="000000"/>
                        </a:solidFill>
                        <a:latin typeface="Arial Unicode MS"/>
                      </a:endParaRPr>
                    </a:p>
                  </a:txBody>
                  <a:tcPr marL="7130" marR="7130" marT="713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latin typeface="Arial Unicode MS"/>
                        </a:rPr>
                        <a:t> </a:t>
                      </a:r>
                    </a:p>
                  </a:txBody>
                  <a:tcPr marL="7130" marR="7130" marT="713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Arial Unicode MS"/>
                        </a:rPr>
                        <a:t> </a:t>
                      </a:r>
                    </a:p>
                  </a:txBody>
                  <a:tcPr marL="7130" marR="7130" marT="713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7130" marR="7130" marT="713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Диаграмма 4"/>
          <p:cNvGraphicFramePr/>
          <p:nvPr/>
        </p:nvGraphicFramePr>
        <p:xfrm>
          <a:off x="1524000" y="1397000"/>
          <a:ext cx="6096000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2639260" y="1359694"/>
            <a:ext cx="3885807" cy="3000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685800" fontAlgn="base">
              <a:spcBef>
                <a:spcPct val="0"/>
              </a:spcBef>
              <a:spcAft>
                <a:spcPct val="0"/>
              </a:spcAft>
            </a:pPr>
            <a:r>
              <a:rPr lang="ru-RU" sz="1350" b="1" dirty="0">
                <a:solidFill>
                  <a:prstClr val="black"/>
                </a:solidFill>
                <a:latin typeface="Arial" charset="0"/>
                <a:cs typeface="Arial" charset="0"/>
              </a:rPr>
              <a:t>Количество рек и ручьев Минской области</a:t>
            </a:r>
            <a:endParaRPr lang="en-US" sz="1350" b="1" dirty="0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325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Диаграмма 2"/>
          <p:cNvGraphicFramePr/>
          <p:nvPr>
            <p:extLst>
              <p:ext uri="{D42A27DB-BD31-4B8C-83A1-F6EECF244321}">
                <p14:modId xmlns:p14="http://schemas.microsoft.com/office/powerpoint/2010/main" val="1548850013"/>
              </p:ext>
            </p:extLst>
          </p:nvPr>
        </p:nvGraphicFramePr>
        <p:xfrm>
          <a:off x="0" y="1024067"/>
          <a:ext cx="9144000" cy="48932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а 2">
            <a:extLst>
              <a:ext uri="{FF2B5EF4-FFF2-40B4-BE49-F238E27FC236}">
                <a16:creationId xmlns:a16="http://schemas.microsoft.com/office/drawing/2014/main" id="{338A3ED5-FB05-47E4-8036-27B6381354F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87148896"/>
              </p:ext>
            </p:extLst>
          </p:nvPr>
        </p:nvGraphicFramePr>
        <p:xfrm>
          <a:off x="261687" y="1439273"/>
          <a:ext cx="8707856" cy="445735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646143">
                  <a:extLst>
                    <a:ext uri="{9D8B030D-6E8A-4147-A177-3AD203B41FA5}">
                      <a16:colId xmlns:a16="http://schemas.microsoft.com/office/drawing/2014/main" val="346064062"/>
                    </a:ext>
                  </a:extLst>
                </a:gridCol>
                <a:gridCol w="56388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6388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63885">
                  <a:extLst>
                    <a:ext uri="{9D8B030D-6E8A-4147-A177-3AD203B41FA5}">
                      <a16:colId xmlns:a16="http://schemas.microsoft.com/office/drawing/2014/main" val="1173613902"/>
                    </a:ext>
                  </a:extLst>
                </a:gridCol>
                <a:gridCol w="628792">
                  <a:extLst>
                    <a:ext uri="{9D8B030D-6E8A-4147-A177-3AD203B41FA5}">
                      <a16:colId xmlns:a16="http://schemas.microsoft.com/office/drawing/2014/main" val="1228458261"/>
                    </a:ext>
                  </a:extLst>
                </a:gridCol>
                <a:gridCol w="565699">
                  <a:extLst>
                    <a:ext uri="{9D8B030D-6E8A-4147-A177-3AD203B41FA5}">
                      <a16:colId xmlns:a16="http://schemas.microsoft.com/office/drawing/2014/main" val="4083840797"/>
                    </a:ext>
                  </a:extLst>
                </a:gridCol>
                <a:gridCol w="648294">
                  <a:extLst>
                    <a:ext uri="{9D8B030D-6E8A-4147-A177-3AD203B41FA5}">
                      <a16:colId xmlns:a16="http://schemas.microsoft.com/office/drawing/2014/main" val="1947395789"/>
                    </a:ext>
                  </a:extLst>
                </a:gridCol>
                <a:gridCol w="548902">
                  <a:extLst>
                    <a:ext uri="{9D8B030D-6E8A-4147-A177-3AD203B41FA5}">
                      <a16:colId xmlns:a16="http://schemas.microsoft.com/office/drawing/2014/main" val="2320164892"/>
                    </a:ext>
                  </a:extLst>
                </a:gridCol>
                <a:gridCol w="573656">
                  <a:extLst>
                    <a:ext uri="{9D8B030D-6E8A-4147-A177-3AD203B41FA5}">
                      <a16:colId xmlns:a16="http://schemas.microsoft.com/office/drawing/2014/main" val="2195721957"/>
                    </a:ext>
                  </a:extLst>
                </a:gridCol>
                <a:gridCol w="586126">
                  <a:extLst>
                    <a:ext uri="{9D8B030D-6E8A-4147-A177-3AD203B41FA5}">
                      <a16:colId xmlns:a16="http://schemas.microsoft.com/office/drawing/2014/main" val="2201166603"/>
                    </a:ext>
                  </a:extLst>
                </a:gridCol>
                <a:gridCol w="636008">
                  <a:extLst>
                    <a:ext uri="{9D8B030D-6E8A-4147-A177-3AD203B41FA5}">
                      <a16:colId xmlns:a16="http://schemas.microsoft.com/office/drawing/2014/main" val="2718156956"/>
                    </a:ext>
                  </a:extLst>
                </a:gridCol>
                <a:gridCol w="470452">
                  <a:extLst>
                    <a:ext uri="{9D8B030D-6E8A-4147-A177-3AD203B41FA5}">
                      <a16:colId xmlns:a16="http://schemas.microsoft.com/office/drawing/2014/main" val="2807621940"/>
                    </a:ext>
                  </a:extLst>
                </a:gridCol>
                <a:gridCol w="712129">
                  <a:extLst>
                    <a:ext uri="{9D8B030D-6E8A-4147-A177-3AD203B41FA5}">
                      <a16:colId xmlns:a16="http://schemas.microsoft.com/office/drawing/2014/main" val="3395397775"/>
                    </a:ext>
                  </a:extLst>
                </a:gridCol>
              </a:tblGrid>
              <a:tr h="158945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800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Районы и города</a:t>
                      </a:r>
                    </a:p>
                  </a:txBody>
                  <a:tcPr marL="32132" marR="32132" marT="0" marB="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2011</a:t>
                      </a:r>
                    </a:p>
                  </a:txBody>
                  <a:tcPr marL="32132" marR="32132" marT="0" marB="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2012</a:t>
                      </a:r>
                    </a:p>
                  </a:txBody>
                  <a:tcPr marL="32132" marR="32132" marT="0" marB="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2013</a:t>
                      </a:r>
                    </a:p>
                  </a:txBody>
                  <a:tcPr marL="32132" marR="32132" marT="0" marB="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2014</a:t>
                      </a:r>
                    </a:p>
                  </a:txBody>
                  <a:tcPr marL="32132" marR="32132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2015</a:t>
                      </a:r>
                    </a:p>
                  </a:txBody>
                  <a:tcPr marL="32132" marR="32132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2016</a:t>
                      </a:r>
                    </a:p>
                  </a:txBody>
                  <a:tcPr marL="32132" marR="32132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2017</a:t>
                      </a:r>
                    </a:p>
                  </a:txBody>
                  <a:tcPr marL="32132" marR="32132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2018</a:t>
                      </a:r>
                    </a:p>
                  </a:txBody>
                  <a:tcPr marL="32132" marR="32132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2019</a:t>
                      </a:r>
                    </a:p>
                  </a:txBody>
                  <a:tcPr marL="32132" marR="32132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2020</a:t>
                      </a:r>
                    </a:p>
                  </a:txBody>
                  <a:tcPr marL="32132" marR="32132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2021</a:t>
                      </a:r>
                    </a:p>
                  </a:txBody>
                  <a:tcPr marL="32132" marR="32132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2022</a:t>
                      </a:r>
                    </a:p>
                  </a:txBody>
                  <a:tcPr marL="32132" marR="32132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21224581"/>
                  </a:ext>
                </a:extLst>
              </a:tr>
              <a:tr h="178814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Березинский</a:t>
                      </a:r>
                      <a:endParaRPr lang="ru-RU" sz="800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32132" marR="32132" marT="0" marB="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4</a:t>
                      </a:r>
                    </a:p>
                  </a:txBody>
                  <a:tcPr marL="32132" marR="32132" marT="0" marB="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3</a:t>
                      </a:r>
                    </a:p>
                  </a:txBody>
                  <a:tcPr marL="32132" marR="32132" marT="0" marB="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32132" marR="32132" marT="0" marB="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3</a:t>
                      </a:r>
                    </a:p>
                  </a:txBody>
                  <a:tcPr marL="32132" marR="32132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4</a:t>
                      </a:r>
                    </a:p>
                  </a:txBody>
                  <a:tcPr marL="32132" marR="32132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3</a:t>
                      </a:r>
                    </a:p>
                  </a:txBody>
                  <a:tcPr marL="32132" marR="32132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3</a:t>
                      </a:r>
                    </a:p>
                  </a:txBody>
                  <a:tcPr marL="32132" marR="32132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4</a:t>
                      </a:r>
                    </a:p>
                  </a:txBody>
                  <a:tcPr marL="32132" marR="32132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x-none" sz="11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1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32132" marR="32132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x-none" sz="1100" b="1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x-none" sz="11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36285437"/>
                  </a:ext>
                </a:extLst>
              </a:tr>
              <a:tr h="178814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900" dirty="0" err="1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Борисовский</a:t>
                      </a:r>
                      <a:endParaRPr lang="ru-RU" sz="800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32132" marR="32132" marT="0" marB="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14</a:t>
                      </a:r>
                    </a:p>
                  </a:txBody>
                  <a:tcPr marL="32132" marR="32132" marT="0" marB="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16</a:t>
                      </a:r>
                    </a:p>
                  </a:txBody>
                  <a:tcPr marL="32132" marR="32132" marT="0" marB="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7</a:t>
                      </a:r>
                    </a:p>
                  </a:txBody>
                  <a:tcPr marL="32132" marR="32132" marT="0" marB="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13</a:t>
                      </a:r>
                    </a:p>
                  </a:txBody>
                  <a:tcPr marL="32132" marR="32132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9</a:t>
                      </a:r>
                    </a:p>
                  </a:txBody>
                  <a:tcPr marL="32132" marR="32132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13</a:t>
                      </a:r>
                    </a:p>
                  </a:txBody>
                  <a:tcPr marL="32132" marR="32132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13</a:t>
                      </a:r>
                    </a:p>
                  </a:txBody>
                  <a:tcPr marL="32132" marR="32132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9</a:t>
                      </a:r>
                    </a:p>
                  </a:txBody>
                  <a:tcPr marL="32132" marR="32132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  <a:endParaRPr lang="x-none" sz="11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1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</a:p>
                  </a:txBody>
                  <a:tcPr marL="32132" marR="32132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</a:t>
                      </a:r>
                      <a:endParaRPr lang="x-none" sz="1100" b="1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</a:t>
                      </a:r>
                      <a:endParaRPr lang="x-none" sz="11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10875849"/>
                  </a:ext>
                </a:extLst>
              </a:tr>
              <a:tr h="178814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900" dirty="0" err="1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Вилейский</a:t>
                      </a:r>
                      <a:endParaRPr lang="ru-RU" sz="800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32132" marR="32132" marT="0" marB="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9</a:t>
                      </a:r>
                    </a:p>
                  </a:txBody>
                  <a:tcPr marL="32132" marR="32132" marT="0" marB="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14</a:t>
                      </a:r>
                    </a:p>
                  </a:txBody>
                  <a:tcPr marL="32132" marR="32132" marT="0" marB="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7</a:t>
                      </a:r>
                    </a:p>
                  </a:txBody>
                  <a:tcPr marL="32132" marR="32132" marT="0" marB="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3</a:t>
                      </a:r>
                    </a:p>
                  </a:txBody>
                  <a:tcPr marL="32132" marR="32132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32132" marR="32132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5</a:t>
                      </a:r>
                    </a:p>
                  </a:txBody>
                  <a:tcPr marL="32132" marR="32132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6</a:t>
                      </a:r>
                    </a:p>
                  </a:txBody>
                  <a:tcPr marL="32132" marR="32132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4</a:t>
                      </a:r>
                    </a:p>
                  </a:txBody>
                  <a:tcPr marL="32132" marR="32132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x-none" sz="11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1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</a:p>
                  </a:txBody>
                  <a:tcPr marL="32132" marR="32132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x-none" sz="1100" b="1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x-none" sz="11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82374990"/>
                  </a:ext>
                </a:extLst>
              </a:tr>
              <a:tr h="178814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900" dirty="0" err="1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Воложинский</a:t>
                      </a:r>
                      <a:endParaRPr lang="ru-RU" sz="800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32132" marR="32132" marT="0" marB="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32132" marR="32132" marT="0" marB="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4</a:t>
                      </a:r>
                    </a:p>
                  </a:txBody>
                  <a:tcPr marL="32132" marR="32132" marT="0" marB="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32132" marR="32132" marT="0" marB="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32132" marR="32132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32132" marR="32132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4</a:t>
                      </a:r>
                    </a:p>
                  </a:txBody>
                  <a:tcPr marL="32132" marR="32132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32132" marR="32132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32132" marR="32132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x-none" sz="11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1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</a:p>
                  </a:txBody>
                  <a:tcPr marL="32132" marR="32132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x-none" sz="1100" b="1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x-none" sz="11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99559012"/>
                  </a:ext>
                </a:extLst>
              </a:tr>
              <a:tr h="178814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Дзержинский</a:t>
                      </a:r>
                      <a:endParaRPr lang="ru-RU" sz="800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32132" marR="32132" marT="0" marB="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32132" marR="32132" marT="0" marB="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4</a:t>
                      </a:r>
                    </a:p>
                  </a:txBody>
                  <a:tcPr marL="32132" marR="32132" marT="0" marB="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4</a:t>
                      </a:r>
                    </a:p>
                  </a:txBody>
                  <a:tcPr marL="32132" marR="32132" marT="0" marB="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32132" marR="32132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5</a:t>
                      </a:r>
                    </a:p>
                  </a:txBody>
                  <a:tcPr marL="32132" marR="32132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3</a:t>
                      </a:r>
                    </a:p>
                  </a:txBody>
                  <a:tcPr marL="32132" marR="32132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3</a:t>
                      </a:r>
                    </a:p>
                  </a:txBody>
                  <a:tcPr marL="32132" marR="32132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3</a:t>
                      </a:r>
                    </a:p>
                  </a:txBody>
                  <a:tcPr marL="32132" marR="32132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x-none" sz="11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1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</a:p>
                  </a:txBody>
                  <a:tcPr marL="32132" marR="32132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x-none" sz="1100" b="1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x-none" sz="11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28188569"/>
                  </a:ext>
                </a:extLst>
              </a:tr>
              <a:tr h="178814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Жодино</a:t>
                      </a:r>
                      <a:endParaRPr lang="ru-RU" sz="800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32132" marR="32132" marT="0" marB="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3</a:t>
                      </a:r>
                    </a:p>
                  </a:txBody>
                  <a:tcPr marL="32132" marR="32132" marT="0" marB="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6</a:t>
                      </a:r>
                    </a:p>
                  </a:txBody>
                  <a:tcPr marL="32132" marR="32132" marT="0" marB="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3</a:t>
                      </a:r>
                    </a:p>
                  </a:txBody>
                  <a:tcPr marL="32132" marR="32132" marT="0" marB="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32132" marR="32132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32132" marR="32132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32132" marR="32132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marL="32132" marR="32132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3</a:t>
                      </a:r>
                    </a:p>
                  </a:txBody>
                  <a:tcPr marL="32132" marR="32132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x-none" sz="11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1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</a:p>
                  </a:txBody>
                  <a:tcPr marL="32132" marR="32132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x-none" sz="1100" b="1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x-none" sz="11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03936864"/>
                  </a:ext>
                </a:extLst>
              </a:tr>
              <a:tr h="178814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Клецкий</a:t>
                      </a:r>
                      <a:endParaRPr lang="ru-RU" sz="800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32132" marR="32132" marT="0" marB="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3</a:t>
                      </a:r>
                    </a:p>
                  </a:txBody>
                  <a:tcPr marL="32132" marR="32132" marT="0" marB="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3</a:t>
                      </a:r>
                    </a:p>
                  </a:txBody>
                  <a:tcPr marL="32132" marR="32132" marT="0" marB="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3</a:t>
                      </a:r>
                    </a:p>
                  </a:txBody>
                  <a:tcPr marL="32132" marR="32132" marT="0" marB="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3</a:t>
                      </a:r>
                    </a:p>
                  </a:txBody>
                  <a:tcPr marL="32132" marR="32132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3</a:t>
                      </a:r>
                    </a:p>
                  </a:txBody>
                  <a:tcPr marL="32132" marR="32132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5</a:t>
                      </a:r>
                    </a:p>
                  </a:txBody>
                  <a:tcPr marL="32132" marR="32132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32132" marR="32132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32132" marR="32132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x-none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7144" marR="7144" marT="7144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1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32132" marR="32132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x-none" sz="11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144" marR="7144" marT="7144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x-none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144" marR="7144" marT="7144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83448390"/>
                  </a:ext>
                </a:extLst>
              </a:tr>
              <a:tr h="178814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900" dirty="0" err="1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Копыльский</a:t>
                      </a:r>
                      <a:endParaRPr lang="ru-RU" sz="800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32132" marR="32132" marT="0" marB="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3</a:t>
                      </a:r>
                    </a:p>
                  </a:txBody>
                  <a:tcPr marL="32132" marR="32132" marT="0" marB="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5</a:t>
                      </a:r>
                    </a:p>
                  </a:txBody>
                  <a:tcPr marL="32132" marR="32132" marT="0" marB="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marL="32132" marR="32132" marT="0" marB="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4</a:t>
                      </a:r>
                    </a:p>
                  </a:txBody>
                  <a:tcPr marL="32132" marR="32132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32132" marR="32132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32132" marR="32132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4</a:t>
                      </a:r>
                    </a:p>
                  </a:txBody>
                  <a:tcPr marL="32132" marR="32132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3</a:t>
                      </a:r>
                    </a:p>
                  </a:txBody>
                  <a:tcPr marL="32132" marR="32132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x-none" sz="11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1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marL="32132" marR="32132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x-none" sz="1100" b="1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lang="x-none" sz="11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15373937"/>
                  </a:ext>
                </a:extLst>
              </a:tr>
              <a:tr h="178814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Крупский</a:t>
                      </a:r>
                      <a:endParaRPr lang="ru-RU" sz="800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32132" marR="32132" marT="0" marB="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4</a:t>
                      </a:r>
                    </a:p>
                  </a:txBody>
                  <a:tcPr marL="32132" marR="32132" marT="0" marB="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marL="32132" marR="32132" marT="0" marB="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marL="32132" marR="32132" marT="0" marB="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4</a:t>
                      </a:r>
                    </a:p>
                  </a:txBody>
                  <a:tcPr marL="32132" marR="32132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32132" marR="32132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32132" marR="32132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5</a:t>
                      </a:r>
                    </a:p>
                  </a:txBody>
                  <a:tcPr marL="32132" marR="32132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3</a:t>
                      </a:r>
                    </a:p>
                  </a:txBody>
                  <a:tcPr marL="32132" marR="32132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x-none" sz="11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1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32132" marR="32132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x-none" sz="1100" b="1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x-none" sz="11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8207919"/>
                  </a:ext>
                </a:extLst>
              </a:tr>
              <a:tr h="178814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900" dirty="0" err="1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Логойский</a:t>
                      </a:r>
                      <a:endParaRPr lang="ru-RU" sz="800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32132" marR="32132" marT="0" marB="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3</a:t>
                      </a:r>
                    </a:p>
                  </a:txBody>
                  <a:tcPr marL="32132" marR="32132" marT="0" marB="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7</a:t>
                      </a:r>
                    </a:p>
                  </a:txBody>
                  <a:tcPr marL="32132" marR="32132" marT="0" marB="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32132" marR="32132" marT="0" marB="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5</a:t>
                      </a:r>
                    </a:p>
                  </a:txBody>
                  <a:tcPr marL="32132" marR="32132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5</a:t>
                      </a:r>
                    </a:p>
                  </a:txBody>
                  <a:tcPr marL="32132" marR="32132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4</a:t>
                      </a:r>
                    </a:p>
                  </a:txBody>
                  <a:tcPr marL="32132" marR="32132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32132" marR="32132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4</a:t>
                      </a:r>
                    </a:p>
                  </a:txBody>
                  <a:tcPr marL="32132" marR="32132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x-none" sz="11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1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</a:p>
                  </a:txBody>
                  <a:tcPr marL="32132" marR="32132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x-none" sz="1100" b="1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x-none" sz="11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40837490"/>
                  </a:ext>
                </a:extLst>
              </a:tr>
              <a:tr h="178814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900" dirty="0" err="1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Любанский</a:t>
                      </a:r>
                      <a:endParaRPr lang="ru-RU" sz="800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32132" marR="32132" marT="0" marB="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6</a:t>
                      </a:r>
                    </a:p>
                  </a:txBody>
                  <a:tcPr marL="32132" marR="32132" marT="0" marB="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3</a:t>
                      </a:r>
                    </a:p>
                  </a:txBody>
                  <a:tcPr marL="32132" marR="32132" marT="0" marB="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9</a:t>
                      </a:r>
                    </a:p>
                  </a:txBody>
                  <a:tcPr marL="32132" marR="32132" marT="0" marB="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32132" marR="32132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32132" marR="32132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32132" marR="32132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32132" marR="32132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32132" marR="32132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x-none" sz="11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1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</a:p>
                  </a:txBody>
                  <a:tcPr marL="32132" marR="32132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x-none" sz="1100" b="1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lang="x-none" sz="11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44797742"/>
                  </a:ext>
                </a:extLst>
              </a:tr>
              <a:tr h="178814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Минский</a:t>
                      </a:r>
                      <a:endParaRPr lang="ru-RU" sz="800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32132" marR="32132" marT="0" marB="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8</a:t>
                      </a:r>
                    </a:p>
                  </a:txBody>
                  <a:tcPr marL="32132" marR="32132" marT="0" marB="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12</a:t>
                      </a:r>
                    </a:p>
                  </a:txBody>
                  <a:tcPr marL="32132" marR="32132" marT="0" marB="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12</a:t>
                      </a:r>
                    </a:p>
                  </a:txBody>
                  <a:tcPr marL="32132" marR="32132" marT="0" marB="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13</a:t>
                      </a:r>
                    </a:p>
                  </a:txBody>
                  <a:tcPr marL="32132" marR="32132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8</a:t>
                      </a:r>
                    </a:p>
                  </a:txBody>
                  <a:tcPr marL="32132" marR="32132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6</a:t>
                      </a:r>
                    </a:p>
                  </a:txBody>
                  <a:tcPr marL="32132" marR="32132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6</a:t>
                      </a:r>
                    </a:p>
                  </a:txBody>
                  <a:tcPr marL="32132" marR="32132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5</a:t>
                      </a:r>
                    </a:p>
                  </a:txBody>
                  <a:tcPr marL="32132" marR="32132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x-none" sz="11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</a:t>
                      </a: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1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</a:p>
                  </a:txBody>
                  <a:tcPr marL="32132" marR="32132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  <a:endParaRPr lang="x-none" sz="1100" b="1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  <a:endParaRPr lang="x-none" sz="11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8197240"/>
                  </a:ext>
                </a:extLst>
              </a:tr>
              <a:tr h="178814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900" dirty="0" err="1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Молодечненский</a:t>
                      </a:r>
                      <a:endParaRPr lang="ru-RU" sz="800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32132" marR="32132" marT="0" marB="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5</a:t>
                      </a:r>
                    </a:p>
                  </a:txBody>
                  <a:tcPr marL="32132" marR="32132" marT="0" marB="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9</a:t>
                      </a:r>
                    </a:p>
                  </a:txBody>
                  <a:tcPr marL="32132" marR="32132" marT="0" marB="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9</a:t>
                      </a:r>
                    </a:p>
                  </a:txBody>
                  <a:tcPr marL="32132" marR="32132" marT="0" marB="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11</a:t>
                      </a:r>
                    </a:p>
                  </a:txBody>
                  <a:tcPr marL="32132" marR="32132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10</a:t>
                      </a:r>
                    </a:p>
                  </a:txBody>
                  <a:tcPr marL="32132" marR="32132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8</a:t>
                      </a:r>
                    </a:p>
                  </a:txBody>
                  <a:tcPr marL="32132" marR="32132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3</a:t>
                      </a:r>
                    </a:p>
                  </a:txBody>
                  <a:tcPr marL="32132" marR="32132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6</a:t>
                      </a:r>
                    </a:p>
                  </a:txBody>
                  <a:tcPr marL="32132" marR="32132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x-none" sz="11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1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</a:p>
                  </a:txBody>
                  <a:tcPr marL="32132" marR="32132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x-none" sz="1100" b="1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  <a:endParaRPr lang="x-none" sz="11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06292287"/>
                  </a:ext>
                </a:extLst>
              </a:tr>
              <a:tr h="178814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900" dirty="0" err="1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Мядельский</a:t>
                      </a:r>
                      <a:endParaRPr lang="ru-RU" sz="800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32132" marR="32132" marT="0" marB="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7</a:t>
                      </a:r>
                    </a:p>
                  </a:txBody>
                  <a:tcPr marL="32132" marR="32132" marT="0" marB="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4</a:t>
                      </a:r>
                    </a:p>
                  </a:txBody>
                  <a:tcPr marL="32132" marR="32132" marT="0" marB="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6</a:t>
                      </a:r>
                    </a:p>
                  </a:txBody>
                  <a:tcPr marL="32132" marR="32132" marT="0" marB="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6</a:t>
                      </a:r>
                    </a:p>
                  </a:txBody>
                  <a:tcPr marL="32132" marR="32132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32132" marR="32132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5</a:t>
                      </a:r>
                    </a:p>
                  </a:txBody>
                  <a:tcPr marL="32132" marR="32132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4</a:t>
                      </a:r>
                    </a:p>
                  </a:txBody>
                  <a:tcPr marL="32132" marR="32132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32132" marR="32132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x-none" sz="11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1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32132" marR="32132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x-none" sz="1100" b="1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x-none" sz="11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58335850"/>
                  </a:ext>
                </a:extLst>
              </a:tr>
              <a:tr h="178814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900" dirty="0" err="1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Несвижский</a:t>
                      </a:r>
                      <a:endParaRPr lang="ru-RU" sz="800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32132" marR="32132" marT="0" marB="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4</a:t>
                      </a:r>
                    </a:p>
                  </a:txBody>
                  <a:tcPr marL="32132" marR="32132" marT="0" marB="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32132" marR="32132" marT="0" marB="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5</a:t>
                      </a:r>
                    </a:p>
                  </a:txBody>
                  <a:tcPr marL="32132" marR="32132" marT="0" marB="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32132" marR="32132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4</a:t>
                      </a:r>
                    </a:p>
                  </a:txBody>
                  <a:tcPr marL="32132" marR="32132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3</a:t>
                      </a:r>
                    </a:p>
                  </a:txBody>
                  <a:tcPr marL="32132" marR="32132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32132" marR="32132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3</a:t>
                      </a:r>
                    </a:p>
                  </a:txBody>
                  <a:tcPr marL="32132" marR="32132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x-none" sz="11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1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</a:p>
                  </a:txBody>
                  <a:tcPr marL="32132" marR="32132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x-none" sz="1100" b="1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x-none" sz="11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81150283"/>
                  </a:ext>
                </a:extLst>
              </a:tr>
              <a:tr h="178814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900" dirty="0" err="1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Пуховичский</a:t>
                      </a:r>
                      <a:endParaRPr lang="ru-RU" sz="800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32132" marR="32132" marT="0" marB="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9</a:t>
                      </a:r>
                    </a:p>
                  </a:txBody>
                  <a:tcPr marL="32132" marR="32132" marT="0" marB="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9</a:t>
                      </a:r>
                    </a:p>
                  </a:txBody>
                  <a:tcPr marL="32132" marR="32132" marT="0" marB="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32132" marR="32132" marT="0" marB="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8</a:t>
                      </a:r>
                    </a:p>
                  </a:txBody>
                  <a:tcPr marL="32132" marR="32132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7</a:t>
                      </a:r>
                    </a:p>
                  </a:txBody>
                  <a:tcPr marL="32132" marR="32132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3</a:t>
                      </a:r>
                    </a:p>
                  </a:txBody>
                  <a:tcPr marL="32132" marR="32132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32132" marR="32132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marL="32132" marR="32132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x-none" sz="11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1" dirty="0"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</a:p>
                  </a:txBody>
                  <a:tcPr marL="32132" marR="32132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x-none" sz="1100" b="1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x-none" sz="11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95400066"/>
                  </a:ext>
                </a:extLst>
              </a:tr>
              <a:tr h="178814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Слуцкий</a:t>
                      </a:r>
                      <a:endParaRPr lang="ru-RU" sz="800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32132" marR="32132" marT="0" marB="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8</a:t>
                      </a:r>
                    </a:p>
                  </a:txBody>
                  <a:tcPr marL="32132" marR="32132" marT="0" marB="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13</a:t>
                      </a:r>
                    </a:p>
                  </a:txBody>
                  <a:tcPr marL="32132" marR="32132" marT="0" marB="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32132" marR="32132" marT="0" marB="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8</a:t>
                      </a:r>
                    </a:p>
                  </a:txBody>
                  <a:tcPr marL="32132" marR="32132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5</a:t>
                      </a:r>
                    </a:p>
                  </a:txBody>
                  <a:tcPr marL="32132" marR="32132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4</a:t>
                      </a:r>
                    </a:p>
                  </a:txBody>
                  <a:tcPr marL="32132" marR="32132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4</a:t>
                      </a:r>
                    </a:p>
                  </a:txBody>
                  <a:tcPr marL="32132" marR="32132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6</a:t>
                      </a:r>
                    </a:p>
                  </a:txBody>
                  <a:tcPr marL="32132" marR="32132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x-none" sz="11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1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32132" marR="32132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  <a:endParaRPr lang="x-none" sz="1100" b="1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x-none" sz="11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82924355"/>
                  </a:ext>
                </a:extLst>
              </a:tr>
              <a:tr h="178814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900" dirty="0" err="1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Смолевичский</a:t>
                      </a:r>
                      <a:endParaRPr lang="ru-RU" sz="800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32132" marR="32132" marT="0" marB="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7</a:t>
                      </a:r>
                    </a:p>
                  </a:txBody>
                  <a:tcPr marL="32132" marR="32132" marT="0" marB="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4</a:t>
                      </a:r>
                    </a:p>
                  </a:txBody>
                  <a:tcPr marL="32132" marR="32132" marT="0" marB="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32132" marR="32132" marT="0" marB="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3</a:t>
                      </a:r>
                    </a:p>
                  </a:txBody>
                  <a:tcPr marL="32132" marR="32132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32132" marR="32132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32132" marR="32132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32132" marR="32132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4</a:t>
                      </a:r>
                    </a:p>
                  </a:txBody>
                  <a:tcPr marL="32132" marR="32132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x-none" sz="11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1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</a:p>
                  </a:txBody>
                  <a:tcPr marL="32132" marR="32132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x-none" sz="1100" b="1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x-none" sz="11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44111316"/>
                  </a:ext>
                </a:extLst>
              </a:tr>
              <a:tr h="178814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900" dirty="0" err="1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Солигорский</a:t>
                      </a:r>
                      <a:endParaRPr lang="ru-RU" sz="800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32132" marR="32132" marT="0" marB="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13</a:t>
                      </a:r>
                    </a:p>
                  </a:txBody>
                  <a:tcPr marL="32132" marR="32132" marT="0" marB="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9</a:t>
                      </a:r>
                    </a:p>
                  </a:txBody>
                  <a:tcPr marL="32132" marR="32132" marT="0" marB="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5</a:t>
                      </a:r>
                    </a:p>
                  </a:txBody>
                  <a:tcPr marL="32132" marR="32132" marT="0" marB="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6</a:t>
                      </a:r>
                    </a:p>
                  </a:txBody>
                  <a:tcPr marL="32132" marR="32132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4</a:t>
                      </a:r>
                    </a:p>
                  </a:txBody>
                  <a:tcPr marL="32132" marR="32132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4</a:t>
                      </a:r>
                    </a:p>
                  </a:txBody>
                  <a:tcPr marL="32132" marR="32132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4</a:t>
                      </a:r>
                    </a:p>
                  </a:txBody>
                  <a:tcPr marL="32132" marR="32132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4</a:t>
                      </a:r>
                    </a:p>
                  </a:txBody>
                  <a:tcPr marL="32132" marR="32132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x-none" sz="11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1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</a:p>
                  </a:txBody>
                  <a:tcPr marL="32132" marR="32132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x-none" sz="1100" b="1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x-none" sz="11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83005068"/>
                  </a:ext>
                </a:extLst>
              </a:tr>
              <a:tr h="178814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900" dirty="0" err="1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Стародорожский</a:t>
                      </a:r>
                      <a:endParaRPr lang="ru-RU" sz="800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32132" marR="32132" marT="0" marB="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7</a:t>
                      </a:r>
                    </a:p>
                  </a:txBody>
                  <a:tcPr marL="32132" marR="32132" marT="0" marB="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32132" marR="32132" marT="0" marB="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marL="32132" marR="32132" marT="0" marB="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32132" marR="32132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32132" marR="32132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32132" marR="32132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32132" marR="32132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3</a:t>
                      </a:r>
                    </a:p>
                  </a:txBody>
                  <a:tcPr marL="32132" marR="32132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x-none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1" dirty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marL="32132" marR="32132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x-none" sz="1100" b="1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lang="x-none" sz="11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57605286"/>
                  </a:ext>
                </a:extLst>
              </a:tr>
              <a:tr h="178814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900" dirty="0" err="1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Столбцовский</a:t>
                      </a:r>
                      <a:endParaRPr lang="ru-RU" sz="800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32132" marR="32132" marT="0" marB="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32132" marR="32132" marT="0" marB="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9</a:t>
                      </a:r>
                    </a:p>
                  </a:txBody>
                  <a:tcPr marL="32132" marR="32132" marT="0" marB="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32132" marR="32132" marT="0" marB="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5</a:t>
                      </a:r>
                    </a:p>
                  </a:txBody>
                  <a:tcPr marL="32132" marR="32132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32132" marR="32132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32132" marR="32132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32132" marR="32132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32132" marR="32132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x-none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1" dirty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marL="32132" marR="32132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</a:t>
                      </a:r>
                      <a:endParaRPr lang="x-none" sz="1100" b="1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x-none" sz="11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29664563"/>
                  </a:ext>
                </a:extLst>
              </a:tr>
              <a:tr h="178814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900" dirty="0" err="1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Узденский</a:t>
                      </a:r>
                      <a:endParaRPr lang="ru-RU" sz="800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32132" marR="32132" marT="0" marB="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marL="32132" marR="32132" marT="0" marB="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marL="32132" marR="32132" marT="0" marB="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marL="32132" marR="32132" marT="0" marB="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4</a:t>
                      </a:r>
                    </a:p>
                  </a:txBody>
                  <a:tcPr marL="32132" marR="32132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marL="32132" marR="32132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marL="32132" marR="32132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3</a:t>
                      </a:r>
                    </a:p>
                  </a:txBody>
                  <a:tcPr marL="32132" marR="32132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32132" marR="32132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x-none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7144" marR="7144" marT="7144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1" dirty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marL="32132" marR="32132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x-none" sz="11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144" marR="7144" marT="7144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lang="x-none" sz="11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144" marR="7144" marT="7144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33985006"/>
                  </a:ext>
                </a:extLst>
              </a:tr>
              <a:tr h="196865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900" dirty="0" err="1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Червенский</a:t>
                      </a:r>
                      <a:endParaRPr lang="ru-RU" sz="800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32132" marR="32132" marT="0" marB="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32132" marR="32132" marT="0" marB="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marL="32132" marR="32132" marT="0" marB="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3</a:t>
                      </a:r>
                    </a:p>
                  </a:txBody>
                  <a:tcPr marL="32132" marR="32132" marT="0" marB="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marL="32132" marR="32132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32132" marR="32132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32132" marR="32132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5</a:t>
                      </a:r>
                    </a:p>
                  </a:txBody>
                  <a:tcPr marL="32132" marR="32132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4</a:t>
                      </a:r>
                    </a:p>
                  </a:txBody>
                  <a:tcPr marL="32132" marR="32132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x-none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1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</a:p>
                  </a:txBody>
                  <a:tcPr marL="32132" marR="32132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x-none" sz="11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x-none" sz="11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39388846"/>
                  </a:ext>
                </a:extLst>
              </a:tr>
              <a:tr h="16002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800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За Минскую область</a:t>
                      </a:r>
                    </a:p>
                  </a:txBody>
                  <a:tcPr marL="32132" marR="32132" marT="0" marB="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x-none" sz="1100" b="1" i="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124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x-none" sz="1100" b="1" i="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136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x-none" sz="1100" b="1" i="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85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x-none" sz="1100" b="1" i="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109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x-none" sz="1100" b="1" i="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x-none" sz="1100" b="1" i="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76</a:t>
                      </a:r>
                    </a:p>
                  </a:txBody>
                  <a:tcPr marL="32132" marR="32132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75</a:t>
                      </a:r>
                    </a:p>
                  </a:txBody>
                  <a:tcPr marL="32132" marR="32132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1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70</a:t>
                      </a:r>
                    </a:p>
                  </a:txBody>
                  <a:tcPr marL="32132" marR="32132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1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70</a:t>
                      </a:r>
                    </a:p>
                  </a:txBody>
                  <a:tcPr marL="32132" marR="32132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1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92</a:t>
                      </a:r>
                    </a:p>
                  </a:txBody>
                  <a:tcPr marL="32132" marR="32132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1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69</a:t>
                      </a:r>
                    </a:p>
                  </a:txBody>
                  <a:tcPr marL="32132" marR="32132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13054199"/>
                  </a:ext>
                </a:extLst>
              </a:tr>
            </a:tbl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157869EF-7CC3-4C03-A175-7184CC23DA2B}"/>
              </a:ext>
            </a:extLst>
          </p:cNvPr>
          <p:cNvSpPr txBox="1"/>
          <p:nvPr/>
        </p:nvSpPr>
        <p:spPr>
          <a:xfrm>
            <a:off x="2773680" y="1139190"/>
            <a:ext cx="4975860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685800" fontAlgn="base">
              <a:spcBef>
                <a:spcPct val="0"/>
              </a:spcBef>
              <a:spcAft>
                <a:spcPct val="0"/>
              </a:spcAft>
            </a:pPr>
            <a:r>
              <a:rPr lang="ru-RU" sz="15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Гибель людей на водах с 2011 по 2022 года</a:t>
            </a:r>
            <a:endParaRPr lang="x-none" sz="15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27659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07569022"/>
              </p:ext>
            </p:extLst>
          </p:nvPr>
        </p:nvGraphicFramePr>
        <p:xfrm>
          <a:off x="179514" y="832866"/>
          <a:ext cx="8640957" cy="5620476"/>
        </p:xfrm>
        <a:graphic>
          <a:graphicData uri="http://schemas.openxmlformats.org/drawingml/2006/table">
            <a:tbl>
              <a:tblPr/>
              <a:tblGrid>
                <a:gridCol w="9347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4003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1354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1354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1414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1354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14149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51354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514149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513545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514149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513545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427854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600444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</a:tblGrid>
              <a:tr h="34148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Calibri"/>
                          <a:cs typeface="Times New Roman"/>
                        </a:rPr>
                        <a:t>№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Calibri"/>
                          <a:cs typeface="Times New Roman"/>
                        </a:rPr>
                        <a:t>п/п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Calibri"/>
                          <a:cs typeface="Times New Roman"/>
                        </a:rPr>
                        <a:t>Наименование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Calibri"/>
                          <a:cs typeface="Times New Roman"/>
                        </a:rPr>
                        <a:t>районов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Calibri"/>
                          <a:cs typeface="Times New Roman"/>
                        </a:rPr>
                        <a:t>2012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Calibri"/>
                          <a:cs typeface="Times New Roman"/>
                        </a:rPr>
                        <a:t>2013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Calibri"/>
                          <a:cs typeface="Times New Roman"/>
                        </a:rPr>
                        <a:t>2014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Calibri"/>
                          <a:cs typeface="Times New Roman"/>
                        </a:rPr>
                        <a:t>2015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Calibri"/>
                          <a:cs typeface="Times New Roman"/>
                        </a:rPr>
                        <a:t>2016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Calibri"/>
                          <a:cs typeface="Times New Roman"/>
                        </a:rPr>
                        <a:t>2017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Calibri"/>
                          <a:cs typeface="Times New Roman"/>
                        </a:rPr>
                        <a:t>2018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Calibri"/>
                          <a:cs typeface="Times New Roman"/>
                        </a:rPr>
                        <a:t>2019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Calibri"/>
                          <a:cs typeface="Times New Roman"/>
                        </a:rPr>
                        <a:t>2020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Calibri"/>
                          <a:cs typeface="Times New Roman"/>
                        </a:rPr>
                        <a:t>2021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Calibri"/>
                          <a:cs typeface="Times New Roman"/>
                        </a:rPr>
                        <a:t>2022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Calibri"/>
                          <a:cs typeface="Times New Roman"/>
                        </a:rPr>
                        <a:t>2023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1995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Calibri"/>
                          <a:cs typeface="Times New Roman"/>
                        </a:rPr>
                        <a:t>Березинский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Calibri"/>
                          <a:cs typeface="Times New Roman"/>
                        </a:rPr>
                        <a:t>3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Calibri"/>
                          <a:cs typeface="Times New Roman"/>
                        </a:rPr>
                        <a:t>3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Calibri"/>
                          <a:cs typeface="Times New Roman"/>
                        </a:rPr>
                        <a:t>3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Calibri"/>
                          <a:cs typeface="Times New Roman"/>
                        </a:rPr>
                        <a:t>2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Calibri"/>
                          <a:cs typeface="Times New Roman"/>
                        </a:rPr>
                        <a:t>2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620"/>
                        </a:lnSpc>
                        <a:spcAft>
                          <a:spcPts val="0"/>
                        </a:spcAft>
                      </a:pPr>
                      <a:r>
                        <a:rPr lang="ru-RU" sz="900" kern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1</a:t>
                      </a:r>
                      <a:endParaRPr lang="ru-RU" sz="7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776" marR="407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Calibri"/>
                          <a:cs typeface="Times New Roman"/>
                        </a:rPr>
                        <a:t>4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565"/>
                        </a:lnSpc>
                        <a:spcAft>
                          <a:spcPts val="0"/>
                        </a:spcAft>
                      </a:pPr>
                      <a:r>
                        <a:rPr lang="ru-RU" sz="900" kern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4</a:t>
                      </a:r>
                      <a:endParaRPr lang="ru-RU" sz="7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776" marR="407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565"/>
                        </a:lnSpc>
                        <a:spcAft>
                          <a:spcPts val="0"/>
                        </a:spcAft>
                      </a:pPr>
                      <a:r>
                        <a:rPr lang="ru-RU" sz="900" kern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4</a:t>
                      </a:r>
                      <a:endParaRPr lang="ru-RU" sz="7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776" marR="407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565"/>
                        </a:lnSpc>
                        <a:spcAft>
                          <a:spcPts val="0"/>
                        </a:spcAft>
                      </a:pPr>
                      <a:r>
                        <a:rPr lang="ru-RU" sz="900" kern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4</a:t>
                      </a:r>
                      <a:endParaRPr lang="ru-RU" sz="7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565"/>
                        </a:lnSpc>
                        <a:spcAft>
                          <a:spcPts val="0"/>
                        </a:spcAft>
                      </a:pPr>
                      <a:r>
                        <a:rPr lang="ru-RU" sz="900" kern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4</a:t>
                      </a:r>
                      <a:endParaRPr lang="ru-RU" sz="7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1995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Calibri"/>
                          <a:cs typeface="Times New Roman"/>
                        </a:rPr>
                        <a:t>2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Calibri"/>
                          <a:cs typeface="Times New Roman"/>
                        </a:rPr>
                        <a:t>Борисовский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Calibri"/>
                          <a:cs typeface="Times New Roman"/>
                        </a:rPr>
                        <a:t>9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Calibri"/>
                          <a:cs typeface="Times New Roman"/>
                        </a:rPr>
                        <a:t>8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Calibri"/>
                          <a:cs typeface="Times New Roman"/>
                        </a:rPr>
                        <a:t>9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Calibri"/>
                          <a:cs typeface="Times New Roman"/>
                        </a:rPr>
                        <a:t>8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Calibri"/>
                          <a:cs typeface="Times New Roman"/>
                        </a:rPr>
                        <a:t>8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620"/>
                        </a:lnSpc>
                        <a:spcAft>
                          <a:spcPts val="0"/>
                        </a:spcAft>
                      </a:pPr>
                      <a:r>
                        <a:rPr lang="ru-RU" sz="900" kern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8</a:t>
                      </a:r>
                      <a:endParaRPr lang="ru-RU" sz="7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776" marR="407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Calibri"/>
                          <a:cs typeface="Times New Roman"/>
                        </a:rPr>
                        <a:t>8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Calibri"/>
                          <a:cs typeface="Times New Roman"/>
                        </a:rPr>
                        <a:t>8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575"/>
                        </a:lnSpc>
                        <a:spcAft>
                          <a:spcPts val="0"/>
                        </a:spcAft>
                      </a:pPr>
                      <a:r>
                        <a:rPr lang="ru-RU" sz="900" kern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8</a:t>
                      </a:r>
                      <a:endParaRPr lang="ru-RU" sz="7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776" marR="407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575"/>
                        </a:lnSpc>
                        <a:spcAft>
                          <a:spcPts val="0"/>
                        </a:spcAft>
                      </a:pPr>
                      <a:r>
                        <a:rPr lang="ru-RU" sz="900" kern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8</a:t>
                      </a:r>
                      <a:endParaRPr lang="ru-RU" sz="7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776" marR="407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575"/>
                        </a:lnSpc>
                        <a:spcAft>
                          <a:spcPts val="0"/>
                        </a:spcAft>
                      </a:pPr>
                      <a:r>
                        <a:rPr lang="ru-RU" sz="900" kern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8</a:t>
                      </a:r>
                      <a:endParaRPr lang="ru-RU" sz="7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575"/>
                        </a:lnSpc>
                        <a:spcAft>
                          <a:spcPts val="0"/>
                        </a:spcAft>
                      </a:pPr>
                      <a:r>
                        <a:rPr lang="ru-RU" sz="900" kern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8</a:t>
                      </a:r>
                      <a:endParaRPr lang="ru-RU" sz="7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1995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Calibri"/>
                          <a:cs typeface="Times New Roman"/>
                        </a:rPr>
                        <a:t>3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Calibri"/>
                          <a:cs typeface="Times New Roman"/>
                        </a:rPr>
                        <a:t>Вилейский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Calibri"/>
                          <a:cs typeface="Times New Roman"/>
                        </a:rPr>
                        <a:t>3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Calibri"/>
                          <a:cs typeface="Times New Roman"/>
                        </a:rPr>
                        <a:t>3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Calibri"/>
                          <a:cs typeface="Times New Roman"/>
                        </a:rPr>
                        <a:t>3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Calibri"/>
                          <a:cs typeface="Times New Roman"/>
                        </a:rPr>
                        <a:t>3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Calibri"/>
                          <a:cs typeface="Times New Roman"/>
                        </a:rPr>
                        <a:t>3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620"/>
                        </a:lnSpc>
                        <a:spcAft>
                          <a:spcPts val="0"/>
                        </a:spcAft>
                      </a:pPr>
                      <a:r>
                        <a:rPr lang="ru-RU" sz="900" kern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7</a:t>
                      </a:r>
                      <a:endParaRPr lang="ru-RU" sz="7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776" marR="407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Calibri"/>
                          <a:cs typeface="Times New Roman"/>
                        </a:rPr>
                        <a:t>3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Calibri"/>
                          <a:cs typeface="Times New Roman"/>
                        </a:rPr>
                        <a:t>3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575"/>
                        </a:lnSpc>
                        <a:spcAft>
                          <a:spcPts val="0"/>
                        </a:spcAft>
                      </a:pPr>
                      <a:r>
                        <a:rPr lang="ru-RU" sz="900" kern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3</a:t>
                      </a:r>
                      <a:endParaRPr lang="ru-RU" sz="7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776" marR="407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575"/>
                        </a:lnSpc>
                        <a:spcAft>
                          <a:spcPts val="0"/>
                        </a:spcAft>
                      </a:pPr>
                      <a:r>
                        <a:rPr lang="ru-RU" sz="900" kern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3</a:t>
                      </a:r>
                      <a:endParaRPr lang="ru-RU" sz="7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776" marR="407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575"/>
                        </a:lnSpc>
                        <a:spcAft>
                          <a:spcPts val="0"/>
                        </a:spcAft>
                      </a:pPr>
                      <a:r>
                        <a:rPr lang="ru-RU" sz="900" kern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4</a:t>
                      </a:r>
                      <a:endParaRPr lang="ru-RU" sz="7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575"/>
                        </a:lnSpc>
                        <a:spcAft>
                          <a:spcPts val="0"/>
                        </a:spcAft>
                      </a:pPr>
                      <a:r>
                        <a:rPr lang="ru-RU" sz="900" kern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4</a:t>
                      </a:r>
                      <a:endParaRPr lang="ru-RU" sz="7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1995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Calibri"/>
                          <a:cs typeface="Times New Roman"/>
                        </a:rPr>
                        <a:t>4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Calibri"/>
                          <a:cs typeface="Times New Roman"/>
                        </a:rPr>
                        <a:t>Воложинский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Calibri"/>
                          <a:cs typeface="Times New Roman"/>
                        </a:rPr>
                        <a:t>3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Calibri"/>
                          <a:cs typeface="Times New Roman"/>
                        </a:rPr>
                        <a:t>3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Calibri"/>
                          <a:cs typeface="Times New Roman"/>
                        </a:rPr>
                        <a:t>3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Calibri"/>
                          <a:cs typeface="Times New Roman"/>
                        </a:rPr>
                        <a:t>3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Calibri"/>
                          <a:cs typeface="Times New Roman"/>
                        </a:rPr>
                        <a:t>3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620"/>
                        </a:lnSpc>
                        <a:spcAft>
                          <a:spcPts val="0"/>
                        </a:spcAft>
                      </a:pPr>
                      <a:r>
                        <a:rPr lang="ru-RU" sz="900" kern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4</a:t>
                      </a:r>
                      <a:endParaRPr lang="ru-RU" sz="7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776" marR="407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Calibri"/>
                          <a:cs typeface="Times New Roman"/>
                        </a:rPr>
                        <a:t>4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Calibri"/>
                          <a:cs typeface="Times New Roman"/>
                        </a:rPr>
                        <a:t>4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575"/>
                        </a:lnSpc>
                        <a:spcAft>
                          <a:spcPts val="0"/>
                        </a:spcAft>
                      </a:pPr>
                      <a:r>
                        <a:rPr lang="ru-RU" sz="900" kern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4</a:t>
                      </a:r>
                      <a:endParaRPr lang="ru-RU" sz="7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776" marR="407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575"/>
                        </a:lnSpc>
                        <a:spcAft>
                          <a:spcPts val="0"/>
                        </a:spcAft>
                      </a:pPr>
                      <a:r>
                        <a:rPr lang="ru-RU" sz="900" kern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4</a:t>
                      </a:r>
                      <a:endParaRPr lang="ru-RU" sz="7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776" marR="407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575"/>
                        </a:lnSpc>
                        <a:spcAft>
                          <a:spcPts val="0"/>
                        </a:spcAft>
                      </a:pPr>
                      <a:r>
                        <a:rPr lang="ru-RU" sz="900" kern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5</a:t>
                      </a:r>
                      <a:endParaRPr lang="ru-RU" sz="7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575"/>
                        </a:lnSpc>
                        <a:spcAft>
                          <a:spcPts val="0"/>
                        </a:spcAft>
                      </a:pPr>
                      <a:r>
                        <a:rPr lang="ru-RU" sz="900" kern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5</a:t>
                      </a:r>
                      <a:endParaRPr lang="ru-RU" sz="7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1995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Calibri"/>
                          <a:cs typeface="Times New Roman"/>
                        </a:rPr>
                        <a:t>5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Calibri"/>
                          <a:cs typeface="Times New Roman"/>
                        </a:rPr>
                        <a:t>Дзержинский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Calibri"/>
                          <a:cs typeface="Times New Roman"/>
                        </a:rPr>
                        <a:t>8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Calibri"/>
                          <a:cs typeface="Times New Roman"/>
                        </a:rPr>
                        <a:t>9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Calibri"/>
                          <a:cs typeface="Times New Roman"/>
                        </a:rPr>
                        <a:t>9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Calibri"/>
                          <a:cs typeface="Times New Roman"/>
                        </a:rPr>
                        <a:t>5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Calibri"/>
                          <a:cs typeface="Times New Roman"/>
                        </a:rPr>
                        <a:t>9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620"/>
                        </a:lnSpc>
                        <a:spcAft>
                          <a:spcPts val="0"/>
                        </a:spcAft>
                      </a:pPr>
                      <a:r>
                        <a:rPr lang="ru-RU" sz="900" kern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9</a:t>
                      </a:r>
                      <a:endParaRPr lang="ru-RU" sz="7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776" marR="407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Calibri"/>
                          <a:cs typeface="Times New Roman"/>
                        </a:rPr>
                        <a:t>9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Calibri"/>
                          <a:cs typeface="Times New Roman"/>
                        </a:rPr>
                        <a:t>3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565"/>
                        </a:lnSpc>
                        <a:spcAft>
                          <a:spcPts val="0"/>
                        </a:spcAft>
                      </a:pPr>
                      <a:r>
                        <a:rPr lang="ru-RU" sz="900" kern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3</a:t>
                      </a:r>
                      <a:endParaRPr lang="ru-RU" sz="7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776" marR="407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565"/>
                        </a:lnSpc>
                        <a:spcAft>
                          <a:spcPts val="0"/>
                        </a:spcAft>
                      </a:pPr>
                      <a:r>
                        <a:rPr lang="ru-RU" sz="900" kern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3</a:t>
                      </a:r>
                      <a:endParaRPr lang="ru-RU" sz="7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776" marR="407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565"/>
                        </a:lnSpc>
                        <a:spcAft>
                          <a:spcPts val="0"/>
                        </a:spcAft>
                      </a:pPr>
                      <a:r>
                        <a:rPr lang="ru-RU" sz="900" kern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3</a:t>
                      </a:r>
                      <a:endParaRPr lang="ru-RU" sz="7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565"/>
                        </a:lnSpc>
                        <a:spcAft>
                          <a:spcPts val="0"/>
                        </a:spcAft>
                      </a:pPr>
                      <a:r>
                        <a:rPr lang="ru-RU" sz="900" kern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3</a:t>
                      </a:r>
                      <a:endParaRPr lang="ru-RU" sz="7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1995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Calibri"/>
                          <a:cs typeface="Times New Roman"/>
                        </a:rPr>
                        <a:t>6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Calibri"/>
                          <a:cs typeface="Times New Roman"/>
                        </a:rPr>
                        <a:t>гор. Жодино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62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Calibri"/>
                          <a:ea typeface="Times New Roman"/>
                          <a:cs typeface="Times New Roman"/>
                        </a:rPr>
                        <a:t>1</a:t>
                      </a:r>
                      <a:endParaRPr lang="ru-RU" sz="7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776" marR="407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575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Calibri"/>
                          <a:ea typeface="Times New Roman"/>
                          <a:cs typeface="Times New Roman"/>
                        </a:rPr>
                        <a:t>1</a:t>
                      </a:r>
                      <a:endParaRPr lang="ru-RU" sz="7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776" marR="407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575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Calibri"/>
                          <a:ea typeface="Times New Roman"/>
                          <a:cs typeface="Times New Roman"/>
                        </a:rPr>
                        <a:t>1</a:t>
                      </a:r>
                      <a:endParaRPr lang="ru-RU" sz="7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776" marR="407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575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Calibri"/>
                          <a:ea typeface="Times New Roman"/>
                          <a:cs typeface="Times New Roman"/>
                        </a:rPr>
                        <a:t>1</a:t>
                      </a:r>
                      <a:endParaRPr lang="ru-RU" sz="7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575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Calibri"/>
                          <a:ea typeface="Times New Roman"/>
                          <a:cs typeface="Times New Roman"/>
                        </a:rPr>
                        <a:t>1</a:t>
                      </a:r>
                      <a:endParaRPr lang="ru-RU" sz="7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1995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Calibri"/>
                          <a:cs typeface="Times New Roman"/>
                        </a:rPr>
                        <a:t>7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Calibri"/>
                          <a:cs typeface="Times New Roman"/>
                        </a:rPr>
                        <a:t>Клецкий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Calibri"/>
                          <a:cs typeface="Times New Roman"/>
                        </a:rPr>
                        <a:t>2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Calibri"/>
                          <a:cs typeface="Times New Roman"/>
                        </a:rPr>
                        <a:t>2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Calibri"/>
                          <a:cs typeface="Times New Roman"/>
                        </a:rPr>
                        <a:t>2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Calibri"/>
                          <a:cs typeface="Times New Roman"/>
                        </a:rPr>
                        <a:t>2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Calibri"/>
                          <a:cs typeface="Times New Roman"/>
                        </a:rPr>
                        <a:t>2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620"/>
                        </a:lnSpc>
                        <a:spcAft>
                          <a:spcPts val="0"/>
                        </a:spcAft>
                      </a:pPr>
                      <a:r>
                        <a:rPr lang="ru-RU" sz="900" kern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3</a:t>
                      </a:r>
                      <a:endParaRPr lang="ru-RU" sz="7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776" marR="407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62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Calibri"/>
                          <a:ea typeface="Times New Roman"/>
                          <a:cs typeface="Times New Roman"/>
                        </a:rPr>
                        <a:t>2</a:t>
                      </a:r>
                      <a:endParaRPr lang="ru-RU" sz="7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776" marR="407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Calibri"/>
                          <a:cs typeface="Times New Roman"/>
                        </a:rPr>
                        <a:t>2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575"/>
                        </a:lnSpc>
                        <a:spcAft>
                          <a:spcPts val="0"/>
                        </a:spcAft>
                      </a:pPr>
                      <a:r>
                        <a:rPr lang="ru-RU" sz="900" kern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2</a:t>
                      </a:r>
                      <a:endParaRPr lang="ru-RU" sz="7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776" marR="407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575"/>
                        </a:lnSpc>
                        <a:spcAft>
                          <a:spcPts val="0"/>
                        </a:spcAft>
                      </a:pPr>
                      <a:r>
                        <a:rPr lang="ru-RU" sz="900" kern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2</a:t>
                      </a:r>
                      <a:endParaRPr lang="ru-RU" sz="7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776" marR="407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575"/>
                        </a:lnSpc>
                        <a:spcAft>
                          <a:spcPts val="0"/>
                        </a:spcAft>
                      </a:pPr>
                      <a:r>
                        <a:rPr lang="ru-RU" sz="900" kern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3</a:t>
                      </a:r>
                      <a:endParaRPr lang="ru-RU" sz="7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575"/>
                        </a:lnSpc>
                        <a:spcAft>
                          <a:spcPts val="0"/>
                        </a:spcAft>
                      </a:pPr>
                      <a:r>
                        <a:rPr lang="ru-RU" sz="900" kern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2(-1)</a:t>
                      </a:r>
                      <a:endParaRPr lang="ru-RU" sz="7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1995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Calibri"/>
                          <a:cs typeface="Times New Roman"/>
                        </a:rPr>
                        <a:t>8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Calibri"/>
                          <a:cs typeface="Times New Roman"/>
                        </a:rPr>
                        <a:t>Копыльский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Calibri"/>
                          <a:cs typeface="Times New Roman"/>
                        </a:rPr>
                        <a:t>2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Calibri"/>
                          <a:cs typeface="Times New Roman"/>
                        </a:rPr>
                        <a:t>2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Calibri"/>
                          <a:cs typeface="Times New Roman"/>
                        </a:rPr>
                        <a:t>2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Calibri"/>
                          <a:cs typeface="Times New Roman"/>
                        </a:rPr>
                        <a:t>2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Calibri"/>
                          <a:cs typeface="Times New Roman"/>
                        </a:rPr>
                        <a:t>2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620"/>
                        </a:lnSpc>
                        <a:spcAft>
                          <a:spcPts val="0"/>
                        </a:spcAft>
                      </a:pPr>
                      <a:r>
                        <a:rPr lang="ru-RU" sz="900" kern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2</a:t>
                      </a:r>
                      <a:endParaRPr lang="ru-RU" sz="7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776" marR="407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62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Calibri"/>
                          <a:ea typeface="Times New Roman"/>
                          <a:cs typeface="Times New Roman"/>
                        </a:rPr>
                        <a:t>3</a:t>
                      </a:r>
                      <a:endParaRPr lang="ru-RU" sz="7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776" marR="407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Calibri"/>
                          <a:cs typeface="Times New Roman"/>
                        </a:rPr>
                        <a:t>3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575"/>
                        </a:lnSpc>
                        <a:spcAft>
                          <a:spcPts val="0"/>
                        </a:spcAft>
                      </a:pPr>
                      <a:r>
                        <a:rPr lang="ru-RU" sz="900" kern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3</a:t>
                      </a:r>
                      <a:endParaRPr lang="ru-RU" sz="7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776" marR="407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575"/>
                        </a:lnSpc>
                        <a:spcAft>
                          <a:spcPts val="0"/>
                        </a:spcAft>
                      </a:pPr>
                      <a:r>
                        <a:rPr lang="ru-RU" sz="900" kern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3</a:t>
                      </a:r>
                      <a:endParaRPr lang="ru-RU" sz="7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776" marR="407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575"/>
                        </a:lnSpc>
                        <a:spcAft>
                          <a:spcPts val="0"/>
                        </a:spcAft>
                      </a:pPr>
                      <a:r>
                        <a:rPr lang="ru-RU" sz="900" kern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3</a:t>
                      </a:r>
                      <a:endParaRPr lang="ru-RU" sz="7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575"/>
                        </a:lnSpc>
                        <a:spcAft>
                          <a:spcPts val="0"/>
                        </a:spcAft>
                      </a:pPr>
                      <a:r>
                        <a:rPr lang="ru-RU" sz="900" kern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3</a:t>
                      </a:r>
                      <a:endParaRPr lang="ru-RU" sz="7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1995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Calibri"/>
                          <a:cs typeface="Times New Roman"/>
                        </a:rPr>
                        <a:t>9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Calibri"/>
                          <a:cs typeface="Times New Roman"/>
                        </a:rPr>
                        <a:t>Крупский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Calibri"/>
                          <a:cs typeface="Times New Roman"/>
                        </a:rPr>
                        <a:t>7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Calibri"/>
                          <a:cs typeface="Times New Roman"/>
                        </a:rPr>
                        <a:t>8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Calibri"/>
                          <a:cs typeface="Times New Roman"/>
                        </a:rPr>
                        <a:t>9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Calibri"/>
                          <a:cs typeface="Times New Roman"/>
                        </a:rPr>
                        <a:t>9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Calibri"/>
                          <a:cs typeface="Times New Roman"/>
                        </a:rPr>
                        <a:t>10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620"/>
                        </a:lnSpc>
                        <a:spcAft>
                          <a:spcPts val="0"/>
                        </a:spcAft>
                      </a:pPr>
                      <a:r>
                        <a:rPr lang="ru-RU" sz="900" kern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10</a:t>
                      </a:r>
                      <a:endParaRPr lang="ru-RU" sz="7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776" marR="407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62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Calibri"/>
                          <a:ea typeface="Times New Roman"/>
                          <a:cs typeface="Times New Roman"/>
                        </a:rPr>
                        <a:t>10</a:t>
                      </a:r>
                      <a:endParaRPr lang="ru-RU" sz="7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776" marR="407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Calibri"/>
                          <a:cs typeface="Times New Roman"/>
                        </a:rPr>
                        <a:t>10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575"/>
                        </a:lnSpc>
                        <a:spcAft>
                          <a:spcPts val="0"/>
                        </a:spcAft>
                      </a:pPr>
                      <a:r>
                        <a:rPr lang="ru-RU" sz="900" kern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10</a:t>
                      </a:r>
                      <a:endParaRPr lang="ru-RU" sz="7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776" marR="407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575"/>
                        </a:lnSpc>
                        <a:spcAft>
                          <a:spcPts val="0"/>
                        </a:spcAft>
                      </a:pPr>
                      <a:r>
                        <a:rPr lang="ru-RU" sz="900" kern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10</a:t>
                      </a:r>
                      <a:endParaRPr lang="ru-RU" sz="7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776" marR="407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575"/>
                        </a:lnSpc>
                        <a:spcAft>
                          <a:spcPts val="0"/>
                        </a:spcAft>
                      </a:pPr>
                      <a:r>
                        <a:rPr lang="ru-RU" sz="900" kern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10</a:t>
                      </a:r>
                      <a:endParaRPr lang="ru-RU" sz="7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575"/>
                        </a:lnSpc>
                        <a:spcAft>
                          <a:spcPts val="0"/>
                        </a:spcAft>
                      </a:pPr>
                      <a:r>
                        <a:rPr lang="ru-RU" sz="900" kern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10</a:t>
                      </a:r>
                      <a:endParaRPr lang="ru-RU" sz="7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1995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Calibri"/>
                          <a:cs typeface="Times New Roman"/>
                        </a:rPr>
                        <a:t>10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Calibri"/>
                          <a:cs typeface="Times New Roman"/>
                        </a:rPr>
                        <a:t>Логойский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Calibri"/>
                          <a:cs typeface="Times New Roman"/>
                        </a:rPr>
                        <a:t>8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Calibri"/>
                          <a:cs typeface="Times New Roman"/>
                        </a:rPr>
                        <a:t>8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Calibri"/>
                          <a:cs typeface="Times New Roman"/>
                        </a:rPr>
                        <a:t>3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Calibri"/>
                          <a:cs typeface="Times New Roman"/>
                        </a:rPr>
                        <a:t>2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Calibri"/>
                          <a:cs typeface="Times New Roman"/>
                        </a:rPr>
                        <a:t>8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620"/>
                        </a:lnSpc>
                        <a:spcAft>
                          <a:spcPts val="0"/>
                        </a:spcAft>
                      </a:pPr>
                      <a:r>
                        <a:rPr lang="ru-RU" sz="900" kern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3</a:t>
                      </a:r>
                      <a:endParaRPr lang="ru-RU" sz="7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776" marR="407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62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Calibri"/>
                          <a:ea typeface="Times New Roman"/>
                          <a:cs typeface="Times New Roman"/>
                        </a:rPr>
                        <a:t>3</a:t>
                      </a:r>
                      <a:endParaRPr lang="ru-RU" sz="7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776" marR="407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Calibri"/>
                          <a:cs typeface="Times New Roman"/>
                        </a:rPr>
                        <a:t>4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575"/>
                        </a:lnSpc>
                        <a:spcAft>
                          <a:spcPts val="0"/>
                        </a:spcAft>
                      </a:pPr>
                      <a:r>
                        <a:rPr lang="ru-RU" sz="900" kern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4</a:t>
                      </a:r>
                      <a:endParaRPr lang="ru-RU" sz="7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776" marR="407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575"/>
                        </a:lnSpc>
                        <a:spcAft>
                          <a:spcPts val="0"/>
                        </a:spcAft>
                      </a:pPr>
                      <a:r>
                        <a:rPr lang="ru-RU" sz="900" kern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3</a:t>
                      </a:r>
                      <a:endParaRPr lang="ru-RU" sz="7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776" marR="407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575"/>
                        </a:lnSpc>
                        <a:spcAft>
                          <a:spcPts val="0"/>
                        </a:spcAft>
                      </a:pPr>
                      <a:r>
                        <a:rPr lang="ru-RU" sz="900" kern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4</a:t>
                      </a:r>
                      <a:endParaRPr lang="ru-RU" sz="7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575"/>
                        </a:lnSpc>
                        <a:spcAft>
                          <a:spcPts val="0"/>
                        </a:spcAft>
                      </a:pPr>
                      <a:r>
                        <a:rPr lang="ru-RU" sz="900" kern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5</a:t>
                      </a:r>
                      <a:endParaRPr lang="ru-RU" sz="7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1995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Calibri"/>
                          <a:cs typeface="Times New Roman"/>
                        </a:rPr>
                        <a:t>11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Calibri"/>
                          <a:cs typeface="Times New Roman"/>
                        </a:rPr>
                        <a:t>Любанский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Calibri"/>
                          <a:cs typeface="Times New Roman"/>
                        </a:rPr>
                        <a:t>4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Calibri"/>
                          <a:cs typeface="Times New Roman"/>
                        </a:rPr>
                        <a:t>4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Calibri"/>
                          <a:cs typeface="Times New Roman"/>
                        </a:rPr>
                        <a:t>2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Calibri"/>
                          <a:cs typeface="Times New Roman"/>
                        </a:rPr>
                        <a:t>3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Calibri"/>
                          <a:cs typeface="Times New Roman"/>
                        </a:rPr>
                        <a:t>3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620"/>
                        </a:lnSpc>
                        <a:spcAft>
                          <a:spcPts val="0"/>
                        </a:spcAft>
                      </a:pPr>
                      <a:r>
                        <a:rPr lang="ru-RU" sz="900" kern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3</a:t>
                      </a:r>
                      <a:endParaRPr lang="ru-RU" sz="7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776" marR="407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62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Calibri"/>
                          <a:ea typeface="Times New Roman"/>
                          <a:cs typeface="Times New Roman"/>
                        </a:rPr>
                        <a:t>4</a:t>
                      </a:r>
                      <a:endParaRPr lang="ru-RU" sz="7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776" marR="407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Calibri"/>
                          <a:cs typeface="Times New Roman"/>
                        </a:rPr>
                        <a:t>4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565"/>
                        </a:lnSpc>
                        <a:spcAft>
                          <a:spcPts val="0"/>
                        </a:spcAft>
                      </a:pPr>
                      <a:r>
                        <a:rPr lang="ru-RU" sz="900" kern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4</a:t>
                      </a:r>
                      <a:endParaRPr lang="ru-RU" sz="7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776" marR="407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565"/>
                        </a:lnSpc>
                        <a:spcAft>
                          <a:spcPts val="0"/>
                        </a:spcAft>
                      </a:pPr>
                      <a:r>
                        <a:rPr lang="ru-RU" sz="900" kern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4</a:t>
                      </a:r>
                      <a:endParaRPr lang="ru-RU" sz="7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776" marR="407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565"/>
                        </a:lnSpc>
                        <a:spcAft>
                          <a:spcPts val="0"/>
                        </a:spcAft>
                      </a:pPr>
                      <a:r>
                        <a:rPr lang="ru-RU" sz="900" kern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4</a:t>
                      </a:r>
                      <a:endParaRPr lang="ru-RU" sz="7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565"/>
                        </a:lnSpc>
                        <a:spcAft>
                          <a:spcPts val="0"/>
                        </a:spcAft>
                      </a:pPr>
                      <a:r>
                        <a:rPr lang="ru-RU" sz="900" kern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4</a:t>
                      </a:r>
                      <a:endParaRPr lang="ru-RU" sz="7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1995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Calibri"/>
                          <a:cs typeface="Times New Roman"/>
                        </a:rPr>
                        <a:t>12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Calibri"/>
                          <a:cs typeface="Times New Roman"/>
                        </a:rPr>
                        <a:t>Минский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Calibri"/>
                          <a:cs typeface="Times New Roman"/>
                        </a:rPr>
                        <a:t>3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Calibri"/>
                          <a:cs typeface="Times New Roman"/>
                        </a:rPr>
                        <a:t>2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620"/>
                        </a:lnSpc>
                        <a:spcAft>
                          <a:spcPts val="0"/>
                        </a:spcAft>
                      </a:pPr>
                      <a:r>
                        <a:rPr lang="ru-RU" sz="900" kern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3</a:t>
                      </a:r>
                      <a:endParaRPr lang="ru-RU" sz="7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776" marR="407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62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Calibri"/>
                          <a:ea typeface="Times New Roman"/>
                          <a:cs typeface="Times New Roman"/>
                        </a:rPr>
                        <a:t>3</a:t>
                      </a:r>
                      <a:endParaRPr lang="ru-RU" sz="7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776" marR="407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Calibri"/>
                          <a:cs typeface="Times New Roman"/>
                        </a:rPr>
                        <a:t>3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565"/>
                        </a:lnSpc>
                        <a:spcAft>
                          <a:spcPts val="0"/>
                        </a:spcAft>
                      </a:pPr>
                      <a:r>
                        <a:rPr lang="ru-RU" sz="900" kern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3</a:t>
                      </a:r>
                      <a:endParaRPr lang="ru-RU" sz="7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776" marR="407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565"/>
                        </a:lnSpc>
                        <a:spcAft>
                          <a:spcPts val="0"/>
                        </a:spcAft>
                      </a:pPr>
                      <a:r>
                        <a:rPr lang="ru-RU" sz="900" kern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2</a:t>
                      </a:r>
                      <a:endParaRPr lang="ru-RU" sz="7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776" marR="407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565"/>
                        </a:lnSpc>
                        <a:spcAft>
                          <a:spcPts val="0"/>
                        </a:spcAft>
                      </a:pPr>
                      <a:r>
                        <a:rPr lang="ru-RU" sz="900" kern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5</a:t>
                      </a:r>
                      <a:endParaRPr lang="ru-RU" sz="7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565"/>
                        </a:lnSpc>
                        <a:spcAft>
                          <a:spcPts val="0"/>
                        </a:spcAft>
                      </a:pPr>
                      <a:r>
                        <a:rPr lang="ru-RU" sz="900" kern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5</a:t>
                      </a:r>
                      <a:endParaRPr lang="ru-RU" sz="7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1995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Calibri"/>
                          <a:cs typeface="Times New Roman"/>
                        </a:rPr>
                        <a:t>13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Calibri"/>
                          <a:cs typeface="Times New Roman"/>
                        </a:rPr>
                        <a:t>Молодечненский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Calibri"/>
                          <a:cs typeface="Times New Roman"/>
                        </a:rPr>
                        <a:t>5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Calibri"/>
                          <a:cs typeface="Times New Roman"/>
                        </a:rPr>
                        <a:t>5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Calibri"/>
                          <a:cs typeface="Times New Roman"/>
                        </a:rPr>
                        <a:t>5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Calibri"/>
                          <a:cs typeface="Times New Roman"/>
                        </a:rPr>
                        <a:t>5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Calibri"/>
                          <a:cs typeface="Times New Roman"/>
                        </a:rPr>
                        <a:t>5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620"/>
                        </a:lnSpc>
                        <a:spcAft>
                          <a:spcPts val="0"/>
                        </a:spcAft>
                      </a:pPr>
                      <a:r>
                        <a:rPr lang="ru-RU" sz="900" kern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4</a:t>
                      </a:r>
                      <a:endParaRPr lang="ru-RU" sz="7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776" marR="407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62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Calibri"/>
                          <a:ea typeface="Times New Roman"/>
                          <a:cs typeface="Times New Roman"/>
                        </a:rPr>
                        <a:t>4</a:t>
                      </a:r>
                      <a:endParaRPr lang="ru-RU" sz="7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776" marR="407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Calibri"/>
                          <a:cs typeface="Times New Roman"/>
                        </a:rPr>
                        <a:t>4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575"/>
                        </a:lnSpc>
                        <a:spcAft>
                          <a:spcPts val="0"/>
                        </a:spcAft>
                      </a:pPr>
                      <a:r>
                        <a:rPr lang="ru-RU" sz="900" kern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4</a:t>
                      </a:r>
                      <a:endParaRPr lang="ru-RU" sz="7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776" marR="407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575"/>
                        </a:lnSpc>
                        <a:spcAft>
                          <a:spcPts val="0"/>
                        </a:spcAft>
                      </a:pPr>
                      <a:r>
                        <a:rPr lang="ru-RU" sz="900" kern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4</a:t>
                      </a:r>
                      <a:endParaRPr lang="ru-RU" sz="7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776" marR="407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575"/>
                        </a:lnSpc>
                        <a:spcAft>
                          <a:spcPts val="0"/>
                        </a:spcAft>
                      </a:pPr>
                      <a:r>
                        <a:rPr lang="ru-RU" sz="900" kern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4</a:t>
                      </a:r>
                      <a:endParaRPr lang="ru-RU" sz="7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575"/>
                        </a:lnSpc>
                        <a:spcAft>
                          <a:spcPts val="0"/>
                        </a:spcAft>
                      </a:pPr>
                      <a:r>
                        <a:rPr lang="ru-RU" sz="900" kern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4</a:t>
                      </a:r>
                      <a:endParaRPr lang="ru-RU" sz="7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1995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Calibri"/>
                          <a:cs typeface="Times New Roman"/>
                        </a:rPr>
                        <a:t>14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Calibri"/>
                          <a:cs typeface="Times New Roman"/>
                        </a:rPr>
                        <a:t>Мядельский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Calibri"/>
                          <a:cs typeface="Times New Roman"/>
                        </a:rPr>
                        <a:t>9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Calibri"/>
                          <a:cs typeface="Times New Roman"/>
                        </a:rPr>
                        <a:t>8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Calibri"/>
                          <a:cs typeface="Times New Roman"/>
                        </a:rPr>
                        <a:t>8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Calibri"/>
                          <a:cs typeface="Times New Roman"/>
                        </a:rPr>
                        <a:t>11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Calibri"/>
                          <a:cs typeface="Times New Roman"/>
                        </a:rPr>
                        <a:t>11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spcAft>
                          <a:spcPts val="0"/>
                        </a:spcAft>
                      </a:pPr>
                      <a:r>
                        <a:rPr lang="ru-RU" sz="900" kern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12</a:t>
                      </a:r>
                      <a:endParaRPr lang="ru-RU" sz="7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776" marR="407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spcAft>
                          <a:spcPts val="0"/>
                        </a:spcAft>
                      </a:pPr>
                      <a:r>
                        <a:rPr lang="ru-RU" sz="900">
                          <a:latin typeface="Calibri"/>
                          <a:ea typeface="Times New Roman"/>
                          <a:cs typeface="Times New Roman"/>
                        </a:rPr>
                        <a:t>11</a:t>
                      </a:r>
                      <a:endParaRPr lang="ru-RU" sz="7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776" marR="407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Calibri"/>
                          <a:cs typeface="Times New Roman"/>
                        </a:rPr>
                        <a:t>11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575"/>
                        </a:lnSpc>
                        <a:spcAft>
                          <a:spcPts val="0"/>
                        </a:spcAft>
                      </a:pPr>
                      <a:r>
                        <a:rPr lang="ru-RU" sz="900" kern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11</a:t>
                      </a:r>
                      <a:endParaRPr lang="ru-RU" sz="7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776" marR="407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575"/>
                        </a:lnSpc>
                        <a:spcAft>
                          <a:spcPts val="0"/>
                        </a:spcAft>
                      </a:pPr>
                      <a:r>
                        <a:rPr lang="ru-RU" sz="900" kern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12</a:t>
                      </a:r>
                      <a:endParaRPr lang="ru-RU" sz="7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776" marR="407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575"/>
                        </a:lnSpc>
                        <a:spcAft>
                          <a:spcPts val="0"/>
                        </a:spcAft>
                      </a:pPr>
                      <a:r>
                        <a:rPr lang="ru-RU" sz="900" kern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11</a:t>
                      </a:r>
                      <a:endParaRPr lang="ru-RU" sz="7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575"/>
                        </a:lnSpc>
                        <a:spcAft>
                          <a:spcPts val="0"/>
                        </a:spcAft>
                      </a:pPr>
                      <a:r>
                        <a:rPr lang="ru-RU" sz="900" kern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10(-1)</a:t>
                      </a:r>
                      <a:endParaRPr lang="ru-RU" sz="7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1995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Calibri"/>
                          <a:cs typeface="Times New Roman"/>
                        </a:rPr>
                        <a:t>15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Calibri"/>
                          <a:cs typeface="Times New Roman"/>
                        </a:rPr>
                        <a:t>Несвижский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Calibri"/>
                          <a:cs typeface="Times New Roman"/>
                        </a:rPr>
                        <a:t>8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Calibri"/>
                          <a:cs typeface="Times New Roman"/>
                        </a:rPr>
                        <a:t>8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Calibri"/>
                          <a:cs typeface="Times New Roman"/>
                        </a:rPr>
                        <a:t>7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Calibri"/>
                          <a:cs typeface="Times New Roman"/>
                        </a:rPr>
                        <a:t>7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Calibri"/>
                          <a:cs typeface="Times New Roman"/>
                        </a:rPr>
                        <a:t>7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620"/>
                        </a:lnSpc>
                        <a:spcAft>
                          <a:spcPts val="0"/>
                        </a:spcAft>
                      </a:pPr>
                      <a:r>
                        <a:rPr lang="ru-RU" sz="900" kern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7</a:t>
                      </a:r>
                      <a:endParaRPr lang="ru-RU" sz="7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776" marR="407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62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Calibri"/>
                          <a:ea typeface="Times New Roman"/>
                          <a:cs typeface="Times New Roman"/>
                        </a:rPr>
                        <a:t>7</a:t>
                      </a:r>
                      <a:endParaRPr lang="ru-RU" sz="7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776" marR="407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Calibri"/>
                          <a:cs typeface="Times New Roman"/>
                        </a:rPr>
                        <a:t>7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575"/>
                        </a:lnSpc>
                        <a:spcAft>
                          <a:spcPts val="0"/>
                        </a:spcAft>
                      </a:pPr>
                      <a:r>
                        <a:rPr lang="ru-RU" sz="900" kern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7</a:t>
                      </a:r>
                      <a:endParaRPr lang="ru-RU" sz="7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776" marR="407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575"/>
                        </a:lnSpc>
                        <a:spcAft>
                          <a:spcPts val="0"/>
                        </a:spcAft>
                      </a:pPr>
                      <a:r>
                        <a:rPr lang="ru-RU" sz="900" kern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7</a:t>
                      </a:r>
                      <a:endParaRPr lang="ru-RU" sz="7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776" marR="407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575"/>
                        </a:lnSpc>
                        <a:spcAft>
                          <a:spcPts val="0"/>
                        </a:spcAft>
                      </a:pPr>
                      <a:r>
                        <a:rPr lang="ru-RU" sz="900" kern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3</a:t>
                      </a:r>
                      <a:endParaRPr lang="ru-RU" sz="7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575"/>
                        </a:lnSpc>
                        <a:spcAft>
                          <a:spcPts val="0"/>
                        </a:spcAft>
                      </a:pPr>
                      <a:r>
                        <a:rPr lang="ru-RU" sz="900" kern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3</a:t>
                      </a:r>
                      <a:endParaRPr lang="ru-RU" sz="7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1995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Calibri"/>
                          <a:cs typeface="Times New Roman"/>
                        </a:rPr>
                        <a:t>16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Calibri"/>
                          <a:cs typeface="Times New Roman"/>
                        </a:rPr>
                        <a:t>Пуховичский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Calibri"/>
                          <a:cs typeface="Times New Roman"/>
                        </a:rPr>
                        <a:t>12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Calibri"/>
                          <a:cs typeface="Times New Roman"/>
                        </a:rPr>
                        <a:t>3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Calibri"/>
                          <a:cs typeface="Times New Roman"/>
                        </a:rPr>
                        <a:t>3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Calibri"/>
                          <a:cs typeface="Times New Roman"/>
                        </a:rPr>
                        <a:t>8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Calibri"/>
                          <a:cs typeface="Times New Roman"/>
                        </a:rPr>
                        <a:t>8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620"/>
                        </a:lnSpc>
                        <a:spcAft>
                          <a:spcPts val="0"/>
                        </a:spcAft>
                      </a:pPr>
                      <a:r>
                        <a:rPr lang="ru-RU" sz="900" kern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7</a:t>
                      </a:r>
                      <a:endParaRPr lang="ru-RU" sz="7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776" marR="407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62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Calibri"/>
                          <a:ea typeface="Times New Roman"/>
                          <a:cs typeface="Times New Roman"/>
                        </a:rPr>
                        <a:t>6</a:t>
                      </a:r>
                      <a:endParaRPr lang="ru-RU" sz="7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776" marR="407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Calibri"/>
                          <a:cs typeface="Times New Roman"/>
                        </a:rPr>
                        <a:t>5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565"/>
                        </a:lnSpc>
                        <a:spcAft>
                          <a:spcPts val="0"/>
                        </a:spcAft>
                      </a:pPr>
                      <a:r>
                        <a:rPr lang="ru-RU" sz="900" kern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5</a:t>
                      </a:r>
                      <a:endParaRPr lang="ru-RU" sz="7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776" marR="407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565"/>
                        </a:lnSpc>
                        <a:spcAft>
                          <a:spcPts val="0"/>
                        </a:spcAft>
                      </a:pPr>
                      <a:r>
                        <a:rPr lang="ru-RU" sz="900" kern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5</a:t>
                      </a:r>
                      <a:endParaRPr lang="ru-RU" sz="7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776" marR="407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565"/>
                        </a:lnSpc>
                        <a:spcAft>
                          <a:spcPts val="0"/>
                        </a:spcAft>
                      </a:pPr>
                      <a:r>
                        <a:rPr lang="ru-RU" sz="900" kern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5</a:t>
                      </a:r>
                      <a:endParaRPr lang="ru-RU" sz="7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565"/>
                        </a:lnSpc>
                        <a:spcAft>
                          <a:spcPts val="0"/>
                        </a:spcAft>
                      </a:pPr>
                      <a:r>
                        <a:rPr lang="ru-RU" sz="900" kern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5</a:t>
                      </a:r>
                      <a:endParaRPr lang="ru-RU" sz="7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21995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Calibri"/>
                          <a:cs typeface="Times New Roman"/>
                        </a:rPr>
                        <a:t>17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Calibri"/>
                          <a:cs typeface="Times New Roman"/>
                        </a:rPr>
                        <a:t>Слуцкий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Calibri"/>
                          <a:cs typeface="Times New Roman"/>
                        </a:rPr>
                        <a:t>3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Calibri"/>
                          <a:cs typeface="Times New Roman"/>
                        </a:rPr>
                        <a:t>3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Calibri"/>
                          <a:cs typeface="Times New Roman"/>
                        </a:rPr>
                        <a:t>2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Calibri"/>
                          <a:cs typeface="Times New Roman"/>
                        </a:rPr>
                        <a:t>2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Calibri"/>
                          <a:cs typeface="Times New Roman"/>
                        </a:rPr>
                        <a:t>2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620"/>
                        </a:lnSpc>
                        <a:spcAft>
                          <a:spcPts val="0"/>
                        </a:spcAft>
                      </a:pPr>
                      <a:r>
                        <a:rPr lang="ru-RU" sz="900" kern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2</a:t>
                      </a:r>
                      <a:endParaRPr lang="ru-RU" sz="7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776" marR="407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62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Calibri"/>
                          <a:ea typeface="Times New Roman"/>
                          <a:cs typeface="Times New Roman"/>
                        </a:rPr>
                        <a:t>2</a:t>
                      </a:r>
                      <a:endParaRPr lang="ru-RU" sz="7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776" marR="407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Calibri"/>
                          <a:cs typeface="Times New Roman"/>
                        </a:rPr>
                        <a:t>2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575"/>
                        </a:lnSpc>
                        <a:spcAft>
                          <a:spcPts val="0"/>
                        </a:spcAft>
                      </a:pPr>
                      <a:r>
                        <a:rPr lang="ru-RU" sz="900" kern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2</a:t>
                      </a:r>
                      <a:endParaRPr lang="ru-RU" sz="7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776" marR="407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575"/>
                        </a:lnSpc>
                        <a:spcAft>
                          <a:spcPts val="0"/>
                        </a:spcAft>
                      </a:pPr>
                      <a:r>
                        <a:rPr lang="ru-RU" sz="900" kern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2</a:t>
                      </a:r>
                      <a:endParaRPr lang="ru-RU" sz="7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776" marR="407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575"/>
                        </a:lnSpc>
                        <a:spcAft>
                          <a:spcPts val="0"/>
                        </a:spcAft>
                      </a:pPr>
                      <a:r>
                        <a:rPr lang="ru-RU" sz="900" kern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2</a:t>
                      </a:r>
                      <a:endParaRPr lang="ru-RU" sz="7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575"/>
                        </a:lnSpc>
                        <a:spcAft>
                          <a:spcPts val="0"/>
                        </a:spcAft>
                      </a:pPr>
                      <a:r>
                        <a:rPr lang="ru-RU" sz="900" kern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2</a:t>
                      </a:r>
                      <a:endParaRPr lang="ru-RU" sz="7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21995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Calibri"/>
                          <a:cs typeface="Times New Roman"/>
                        </a:rPr>
                        <a:t>18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Calibri"/>
                          <a:cs typeface="Times New Roman"/>
                        </a:rPr>
                        <a:t>Смолевичский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Calibri"/>
                          <a:cs typeface="Times New Roman"/>
                        </a:rPr>
                        <a:t>3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Calibri"/>
                          <a:cs typeface="Times New Roman"/>
                        </a:rPr>
                        <a:t>3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Calibri"/>
                          <a:cs typeface="Times New Roman"/>
                        </a:rPr>
                        <a:t>3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Calibri"/>
                          <a:cs typeface="Times New Roman"/>
                        </a:rPr>
                        <a:t>3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Calibri"/>
                          <a:cs typeface="Times New Roman"/>
                        </a:rPr>
                        <a:t>3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620"/>
                        </a:lnSpc>
                        <a:spcAft>
                          <a:spcPts val="0"/>
                        </a:spcAft>
                      </a:pPr>
                      <a:r>
                        <a:rPr lang="ru-RU" sz="900" kern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3</a:t>
                      </a:r>
                      <a:endParaRPr lang="ru-RU" sz="7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776" marR="407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62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Calibri"/>
                          <a:ea typeface="Times New Roman"/>
                          <a:cs typeface="Times New Roman"/>
                        </a:rPr>
                        <a:t>3</a:t>
                      </a:r>
                      <a:endParaRPr lang="ru-RU" sz="7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776" marR="407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Calibri"/>
                          <a:cs typeface="Times New Roman"/>
                        </a:rPr>
                        <a:t>3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575"/>
                        </a:lnSpc>
                        <a:spcAft>
                          <a:spcPts val="0"/>
                        </a:spcAft>
                      </a:pPr>
                      <a:r>
                        <a:rPr lang="ru-RU" sz="900" kern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3</a:t>
                      </a:r>
                      <a:endParaRPr lang="ru-RU" sz="7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776" marR="407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575"/>
                        </a:lnSpc>
                        <a:spcAft>
                          <a:spcPts val="0"/>
                        </a:spcAft>
                      </a:pPr>
                      <a:r>
                        <a:rPr lang="ru-RU" sz="900" kern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3</a:t>
                      </a:r>
                      <a:endParaRPr lang="ru-RU" sz="7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776" marR="407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575"/>
                        </a:lnSpc>
                        <a:spcAft>
                          <a:spcPts val="0"/>
                        </a:spcAft>
                      </a:pPr>
                      <a:r>
                        <a:rPr lang="ru-RU" sz="900" kern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3</a:t>
                      </a:r>
                      <a:endParaRPr lang="ru-RU" sz="7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575"/>
                        </a:lnSpc>
                        <a:spcAft>
                          <a:spcPts val="0"/>
                        </a:spcAft>
                      </a:pPr>
                      <a:r>
                        <a:rPr lang="ru-RU" sz="900" kern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3</a:t>
                      </a:r>
                      <a:endParaRPr lang="ru-RU" sz="7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21995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Calibri"/>
                          <a:cs typeface="Times New Roman"/>
                        </a:rPr>
                        <a:t>19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Calibri"/>
                          <a:cs typeface="Times New Roman"/>
                        </a:rPr>
                        <a:t>Солигорский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Calibri"/>
                          <a:cs typeface="Times New Roman"/>
                        </a:rPr>
                        <a:t>9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Calibri"/>
                          <a:cs typeface="Times New Roman"/>
                        </a:rPr>
                        <a:t>6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Calibri"/>
                          <a:cs typeface="Times New Roman"/>
                        </a:rPr>
                        <a:t>5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Calibri"/>
                          <a:cs typeface="Times New Roman"/>
                        </a:rPr>
                        <a:t>4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Calibri"/>
                          <a:cs typeface="Times New Roman"/>
                        </a:rPr>
                        <a:t>4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620"/>
                        </a:lnSpc>
                        <a:spcAft>
                          <a:spcPts val="0"/>
                        </a:spcAft>
                      </a:pPr>
                      <a:r>
                        <a:rPr lang="ru-RU" sz="900" kern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4</a:t>
                      </a:r>
                      <a:endParaRPr lang="ru-RU" sz="7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776" marR="407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62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Calibri"/>
                          <a:ea typeface="Times New Roman"/>
                          <a:cs typeface="Times New Roman"/>
                        </a:rPr>
                        <a:t>4</a:t>
                      </a:r>
                      <a:endParaRPr lang="ru-RU" sz="7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776" marR="407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Calibri"/>
                          <a:cs typeface="Times New Roman"/>
                        </a:rPr>
                        <a:t>4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575"/>
                        </a:lnSpc>
                        <a:spcAft>
                          <a:spcPts val="0"/>
                        </a:spcAft>
                      </a:pPr>
                      <a:r>
                        <a:rPr lang="ru-RU" sz="900" kern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4</a:t>
                      </a:r>
                      <a:endParaRPr lang="ru-RU" sz="7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776" marR="407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575"/>
                        </a:lnSpc>
                        <a:spcAft>
                          <a:spcPts val="0"/>
                        </a:spcAft>
                      </a:pPr>
                      <a:r>
                        <a:rPr lang="ru-RU" sz="900" kern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4</a:t>
                      </a:r>
                      <a:endParaRPr lang="ru-RU" sz="7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776" marR="407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575"/>
                        </a:lnSpc>
                        <a:spcAft>
                          <a:spcPts val="0"/>
                        </a:spcAft>
                      </a:pPr>
                      <a:r>
                        <a:rPr lang="ru-RU" sz="900" kern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4</a:t>
                      </a:r>
                      <a:endParaRPr lang="ru-RU" sz="7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575"/>
                        </a:lnSpc>
                        <a:spcAft>
                          <a:spcPts val="0"/>
                        </a:spcAft>
                      </a:pPr>
                      <a:r>
                        <a:rPr lang="ru-RU" sz="900" kern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2(-2)</a:t>
                      </a:r>
                      <a:endParaRPr lang="ru-RU" sz="7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21995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Calibri"/>
                          <a:cs typeface="Times New Roman"/>
                        </a:rPr>
                        <a:t>20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Calibri"/>
                          <a:cs typeface="Times New Roman"/>
                        </a:rPr>
                        <a:t>Стародорожский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Calibri"/>
                          <a:cs typeface="Times New Roman"/>
                        </a:rPr>
                        <a:t>8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Calibri"/>
                          <a:cs typeface="Times New Roman"/>
                        </a:rPr>
                        <a:t>8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Calibri"/>
                          <a:cs typeface="Times New Roman"/>
                        </a:rPr>
                        <a:t>8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Calibri"/>
                          <a:cs typeface="Times New Roman"/>
                        </a:rPr>
                        <a:t>3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Calibri"/>
                          <a:cs typeface="Times New Roman"/>
                        </a:rPr>
                        <a:t>3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620"/>
                        </a:lnSpc>
                        <a:spcAft>
                          <a:spcPts val="0"/>
                        </a:spcAft>
                      </a:pPr>
                      <a:r>
                        <a:rPr lang="ru-RU" sz="900" kern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4</a:t>
                      </a:r>
                      <a:endParaRPr lang="ru-RU" sz="7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776" marR="407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62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Calibri"/>
                          <a:ea typeface="Times New Roman"/>
                          <a:cs typeface="Times New Roman"/>
                        </a:rPr>
                        <a:t>3</a:t>
                      </a:r>
                      <a:endParaRPr lang="ru-RU" sz="7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776" marR="407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Calibri"/>
                          <a:cs typeface="Times New Roman"/>
                        </a:rPr>
                        <a:t>3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575"/>
                        </a:lnSpc>
                        <a:spcAft>
                          <a:spcPts val="0"/>
                        </a:spcAft>
                      </a:pPr>
                      <a:r>
                        <a:rPr lang="ru-RU" sz="900" kern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3</a:t>
                      </a:r>
                      <a:endParaRPr lang="ru-RU" sz="7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776" marR="407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575"/>
                        </a:lnSpc>
                        <a:spcAft>
                          <a:spcPts val="0"/>
                        </a:spcAft>
                      </a:pPr>
                      <a:r>
                        <a:rPr lang="ru-RU" sz="900" kern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3</a:t>
                      </a:r>
                      <a:endParaRPr lang="ru-RU" sz="7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776" marR="407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575"/>
                        </a:lnSpc>
                        <a:spcAft>
                          <a:spcPts val="0"/>
                        </a:spcAft>
                      </a:pPr>
                      <a:r>
                        <a:rPr lang="ru-RU" sz="900" kern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4</a:t>
                      </a:r>
                      <a:endParaRPr lang="ru-RU" sz="7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575"/>
                        </a:lnSpc>
                        <a:spcAft>
                          <a:spcPts val="0"/>
                        </a:spcAft>
                      </a:pPr>
                      <a:r>
                        <a:rPr lang="ru-RU" sz="900" kern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4</a:t>
                      </a:r>
                      <a:endParaRPr lang="ru-RU" sz="7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  <a:tr h="21995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Calibri"/>
                          <a:cs typeface="Times New Roman"/>
                        </a:rPr>
                        <a:t>21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Calibri"/>
                          <a:cs typeface="Times New Roman"/>
                        </a:rPr>
                        <a:t>Столбцовский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Calibri"/>
                          <a:cs typeface="Times New Roman"/>
                        </a:rPr>
                        <a:t>10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Calibri"/>
                          <a:cs typeface="Times New Roman"/>
                        </a:rPr>
                        <a:t>11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Calibri"/>
                          <a:cs typeface="Times New Roman"/>
                        </a:rPr>
                        <a:t>9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Calibri"/>
                          <a:cs typeface="Times New Roman"/>
                        </a:rPr>
                        <a:t>7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Calibri"/>
                          <a:cs typeface="Times New Roman"/>
                        </a:rPr>
                        <a:t>8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620"/>
                        </a:lnSpc>
                        <a:spcAft>
                          <a:spcPts val="0"/>
                        </a:spcAft>
                      </a:pPr>
                      <a:r>
                        <a:rPr lang="ru-RU" sz="900" kern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7</a:t>
                      </a:r>
                      <a:endParaRPr lang="ru-RU" sz="7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776" marR="407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62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Calibri"/>
                          <a:ea typeface="Times New Roman"/>
                          <a:cs typeface="Times New Roman"/>
                        </a:rPr>
                        <a:t>7</a:t>
                      </a:r>
                      <a:endParaRPr lang="ru-RU" sz="7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776" marR="407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Calibri"/>
                          <a:cs typeface="Times New Roman"/>
                        </a:rPr>
                        <a:t>7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565"/>
                        </a:lnSpc>
                        <a:spcAft>
                          <a:spcPts val="0"/>
                        </a:spcAft>
                      </a:pPr>
                      <a:r>
                        <a:rPr lang="ru-RU" sz="900" kern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7</a:t>
                      </a:r>
                      <a:endParaRPr lang="ru-RU" sz="7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776" marR="407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565"/>
                        </a:lnSpc>
                        <a:spcAft>
                          <a:spcPts val="0"/>
                        </a:spcAft>
                      </a:pPr>
                      <a:r>
                        <a:rPr lang="ru-RU" sz="900" kern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7</a:t>
                      </a:r>
                      <a:endParaRPr lang="ru-RU" sz="7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776" marR="407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565"/>
                        </a:lnSpc>
                        <a:spcAft>
                          <a:spcPts val="0"/>
                        </a:spcAft>
                      </a:pPr>
                      <a:r>
                        <a:rPr lang="ru-RU" sz="900" kern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7</a:t>
                      </a:r>
                      <a:endParaRPr lang="ru-RU" sz="7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565"/>
                        </a:lnSpc>
                        <a:spcAft>
                          <a:spcPts val="0"/>
                        </a:spcAft>
                      </a:pPr>
                      <a:r>
                        <a:rPr lang="ru-RU" sz="900" kern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7</a:t>
                      </a:r>
                      <a:endParaRPr lang="ru-RU" sz="7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1"/>
                  </a:ext>
                </a:extLst>
              </a:tr>
              <a:tr h="21995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Calibri"/>
                          <a:cs typeface="Times New Roman"/>
                        </a:rPr>
                        <a:t>22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Calibri"/>
                          <a:cs typeface="Times New Roman"/>
                        </a:rPr>
                        <a:t>Узденский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Calibri"/>
                          <a:cs typeface="Times New Roman"/>
                        </a:rPr>
                        <a:t>9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Calibri"/>
                          <a:cs typeface="Times New Roman"/>
                        </a:rPr>
                        <a:t>8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Calibri"/>
                          <a:cs typeface="Times New Roman"/>
                        </a:rPr>
                        <a:t>5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Calibri"/>
                          <a:cs typeface="Times New Roman"/>
                        </a:rPr>
                        <a:t>7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Calibri"/>
                          <a:cs typeface="Times New Roman"/>
                        </a:rPr>
                        <a:t>6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620"/>
                        </a:lnSpc>
                        <a:spcAft>
                          <a:spcPts val="0"/>
                        </a:spcAft>
                      </a:pPr>
                      <a:r>
                        <a:rPr lang="ru-RU" sz="900" kern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7</a:t>
                      </a:r>
                      <a:endParaRPr lang="ru-RU" sz="7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776" marR="407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62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Calibri"/>
                          <a:ea typeface="Times New Roman"/>
                          <a:cs typeface="Times New Roman"/>
                        </a:rPr>
                        <a:t>7</a:t>
                      </a:r>
                      <a:endParaRPr lang="ru-RU" sz="7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776" marR="407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Calibri"/>
                          <a:cs typeface="Times New Roman"/>
                        </a:rPr>
                        <a:t>7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575"/>
                        </a:lnSpc>
                        <a:spcAft>
                          <a:spcPts val="0"/>
                        </a:spcAft>
                      </a:pPr>
                      <a:r>
                        <a:rPr lang="ru-RU" sz="900" kern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7</a:t>
                      </a:r>
                      <a:endParaRPr lang="ru-RU" sz="7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776" marR="407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575"/>
                        </a:lnSpc>
                        <a:spcAft>
                          <a:spcPts val="0"/>
                        </a:spcAft>
                      </a:pPr>
                      <a:r>
                        <a:rPr lang="ru-RU" sz="900" kern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6</a:t>
                      </a:r>
                      <a:endParaRPr lang="ru-RU" sz="7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776" marR="407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575"/>
                        </a:lnSpc>
                        <a:spcAft>
                          <a:spcPts val="0"/>
                        </a:spcAft>
                      </a:pPr>
                      <a:r>
                        <a:rPr lang="ru-RU" sz="900" kern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4</a:t>
                      </a:r>
                      <a:endParaRPr lang="ru-RU" sz="7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575"/>
                        </a:lnSpc>
                        <a:spcAft>
                          <a:spcPts val="0"/>
                        </a:spcAft>
                      </a:pPr>
                      <a:r>
                        <a:rPr lang="ru-RU" sz="900" kern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4</a:t>
                      </a:r>
                      <a:endParaRPr lang="ru-RU" sz="7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2"/>
                  </a:ext>
                </a:extLst>
              </a:tr>
              <a:tr h="21995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Calibri"/>
                          <a:cs typeface="Times New Roman"/>
                        </a:rPr>
                        <a:t>23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Calibri"/>
                          <a:cs typeface="Times New Roman"/>
                        </a:rPr>
                        <a:t>Червенский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Calibri"/>
                          <a:cs typeface="Times New Roman"/>
                        </a:rPr>
                        <a:t>5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Calibri"/>
                          <a:cs typeface="Times New Roman"/>
                        </a:rPr>
                        <a:t>6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Calibri"/>
                          <a:cs typeface="Times New Roman"/>
                        </a:rPr>
                        <a:t>5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Calibri"/>
                          <a:cs typeface="Times New Roman"/>
                        </a:rPr>
                        <a:t>3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Calibri"/>
                          <a:cs typeface="Times New Roman"/>
                        </a:rPr>
                        <a:t>3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620"/>
                        </a:lnSpc>
                        <a:spcAft>
                          <a:spcPts val="0"/>
                        </a:spcAft>
                      </a:pPr>
                      <a:r>
                        <a:rPr lang="ru-RU" sz="900" kern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3</a:t>
                      </a:r>
                      <a:endParaRPr lang="ru-RU" sz="7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776" marR="407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62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Calibri"/>
                          <a:ea typeface="Times New Roman"/>
                          <a:cs typeface="Times New Roman"/>
                        </a:rPr>
                        <a:t>3</a:t>
                      </a:r>
                      <a:endParaRPr lang="ru-RU" sz="7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776" marR="407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Calibri"/>
                          <a:cs typeface="Times New Roman"/>
                        </a:rPr>
                        <a:t>3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575"/>
                        </a:lnSpc>
                        <a:spcAft>
                          <a:spcPts val="0"/>
                        </a:spcAft>
                      </a:pPr>
                      <a:r>
                        <a:rPr lang="ru-RU" sz="900" kern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3</a:t>
                      </a:r>
                      <a:endParaRPr lang="ru-RU" sz="7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776" marR="407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575"/>
                        </a:lnSpc>
                        <a:spcAft>
                          <a:spcPts val="0"/>
                        </a:spcAft>
                      </a:pPr>
                      <a:r>
                        <a:rPr lang="ru-RU" sz="900" kern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3</a:t>
                      </a:r>
                      <a:endParaRPr lang="ru-RU" sz="7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776" marR="407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575"/>
                        </a:lnSpc>
                        <a:spcAft>
                          <a:spcPts val="0"/>
                        </a:spcAft>
                      </a:pPr>
                      <a:r>
                        <a:rPr lang="ru-RU" sz="900" kern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2</a:t>
                      </a:r>
                      <a:endParaRPr lang="ru-RU" sz="7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575"/>
                        </a:lnSpc>
                        <a:spcAft>
                          <a:spcPts val="0"/>
                        </a:spcAft>
                      </a:pPr>
                      <a:r>
                        <a:rPr lang="ru-RU" sz="900" kern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2</a:t>
                      </a:r>
                      <a:endParaRPr lang="ru-RU" sz="7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3"/>
                  </a:ext>
                </a:extLst>
              </a:tr>
              <a:tr h="21995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9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Calibri"/>
                          <a:cs typeface="Times New Roman"/>
                        </a:rPr>
                        <a:t>ИТОГО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Calibri"/>
                          <a:cs typeface="Times New Roman"/>
                        </a:rPr>
                        <a:t>134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Calibri"/>
                          <a:cs typeface="Times New Roman"/>
                        </a:rPr>
                        <a:t>121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Calibri"/>
                          <a:cs typeface="Times New Roman"/>
                        </a:rPr>
                        <a:t>107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Calibri"/>
                          <a:cs typeface="Times New Roman"/>
                        </a:rPr>
                        <a:t>101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Calibri"/>
                          <a:cs typeface="Times New Roman"/>
                        </a:rPr>
                        <a:t>113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Calibri"/>
                          <a:cs typeface="Times New Roman"/>
                        </a:rPr>
                        <a:t>114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Calibri"/>
                          <a:cs typeface="Times New Roman"/>
                        </a:rPr>
                        <a:t>108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Calibri"/>
                          <a:cs typeface="Times New Roman"/>
                        </a:rPr>
                        <a:t>105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565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Calibri"/>
                          <a:ea typeface="Times New Roman"/>
                          <a:cs typeface="Times New Roman"/>
                        </a:rPr>
                        <a:t>105</a:t>
                      </a:r>
                      <a:endParaRPr lang="ru-RU" sz="7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776" marR="407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575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Calibri"/>
                          <a:ea typeface="Times New Roman"/>
                          <a:cs typeface="Times New Roman"/>
                        </a:rPr>
                        <a:t>103</a:t>
                      </a:r>
                      <a:endParaRPr lang="ru-RU" sz="7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776" marR="407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575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Calibri"/>
                          <a:ea typeface="Times New Roman"/>
                          <a:cs typeface="Times New Roman"/>
                        </a:rPr>
                        <a:t>103</a:t>
                      </a:r>
                      <a:endParaRPr lang="ru-RU" sz="7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575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latin typeface="Calibri"/>
                          <a:ea typeface="Times New Roman"/>
                          <a:cs typeface="Times New Roman"/>
                        </a:rPr>
                        <a:t>100</a:t>
                      </a:r>
                      <a:endParaRPr lang="ru-RU" sz="7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776" marR="40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4"/>
                  </a:ext>
                </a:extLst>
              </a:tr>
            </a:tbl>
          </a:graphicData>
        </a:graphic>
      </p:graphicFrame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1" y="314793"/>
            <a:ext cx="9143999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ЧИСЛО</a:t>
            </a:r>
            <a:endParaRPr kumimoji="0" lang="ru-RU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мест массового купания населения, определенных решениями райисполкомов и </a:t>
            </a:r>
            <a:r>
              <a:rPr kumimoji="0" lang="ru-RU" sz="10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Жодинского</a:t>
            </a:r>
            <a:r>
              <a:rPr kumimoji="0" lang="ru-RU" sz="1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горисполкома на 2012-2023 гг.</a:t>
            </a:r>
            <a:endParaRPr kumimoji="0" lang="ru-RU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6052230"/>
              </p:ext>
            </p:extLst>
          </p:nvPr>
        </p:nvGraphicFramePr>
        <p:xfrm>
          <a:off x="-2268760" y="4"/>
          <a:ext cx="11412758" cy="7124217"/>
        </p:xfrm>
        <a:graphic>
          <a:graphicData uri="http://schemas.openxmlformats.org/drawingml/2006/table">
            <a:tbl>
              <a:tblPr/>
              <a:tblGrid>
                <a:gridCol w="208823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752528">
                  <a:extLst>
                    <a:ext uri="{9D8B030D-6E8A-4147-A177-3AD203B41FA5}">
                      <a16:colId xmlns:a16="http://schemas.microsoft.com/office/drawing/2014/main" val="1027925081"/>
                    </a:ext>
                  </a:extLst>
                </a:gridCol>
                <a:gridCol w="2740937">
                  <a:extLst>
                    <a:ext uri="{9D8B030D-6E8A-4147-A177-3AD203B41FA5}">
                      <a16:colId xmlns:a16="http://schemas.microsoft.com/office/drawing/2014/main" val="3389743417"/>
                    </a:ext>
                  </a:extLst>
                </a:gridCol>
                <a:gridCol w="54253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8852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701413"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2098" marR="2098" marT="2098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Наименование зон массового отдыха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098" marR="2098" marT="20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Закрепленная организация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098" marR="2098" marT="20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№ </a:t>
                      </a:r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и дата решения Р(Г)ИК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098" marR="2098" marT="20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Наличие спасательного объекта</a:t>
                      </a:r>
                    </a:p>
                  </a:txBody>
                  <a:tcPr marL="2098" marR="2098" marT="20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63802">
                <a:tc gridSpan="5">
                  <a:txBody>
                    <a:bodyPr/>
                    <a:lstStyle/>
                    <a:p>
                      <a:pPr algn="l" fontAlgn="b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Березинский (4)</a:t>
                      </a:r>
                    </a:p>
                  </a:txBody>
                  <a:tcPr marL="75523" marR="2098" marT="209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x-non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x-non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48536"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</a:t>
                      </a:r>
                    </a:p>
                  </a:txBody>
                  <a:tcPr marL="2098" marR="2098" marT="2098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Городекой пляж на р. Березина к востоку от ул. Ульянова в г. Березино</a:t>
                      </a:r>
                    </a:p>
                  </a:txBody>
                  <a:tcPr marL="2098" marR="2098" marT="209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РКУП «Березинское ЖКХ»</a:t>
                      </a:r>
                    </a:p>
                  </a:txBody>
                  <a:tcPr marL="2098" marR="2098" marT="2098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6"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№353 от 21.03.2023</a:t>
                      </a:r>
                    </a:p>
                  </a:txBody>
                  <a:tcPr marL="2098" marR="2098" marT="2098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Березенский спасательный пост ОСВОД (круглогодичный)</a:t>
                      </a:r>
                    </a:p>
                  </a:txBody>
                  <a:tcPr marL="2098" marR="2098" marT="2098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63802">
                <a:tc rowSpan="2"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</a:t>
                      </a:r>
                    </a:p>
                  </a:txBody>
                  <a:tcPr marL="2098" marR="2098" marT="2098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Водоем в д.Поплавы, Березинского р-на</a:t>
                      </a:r>
                    </a:p>
                  </a:txBody>
                  <a:tcPr marL="2098" marR="2098" marT="209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ОАО «Здравушка-милк»,</a:t>
                      </a:r>
                    </a:p>
                  </a:txBody>
                  <a:tcPr marL="2098" marR="2098" marT="2098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2098" marR="2098" marT="2098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6380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x-non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Поплавский с/с</a:t>
                      </a:r>
                      <a:endParaRPr lang="x-none"/>
                    </a:p>
                  </a:txBody>
                  <a:tcPr marL="2098" marR="2098" marT="2098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63802">
                <a:tc rowSpan="2"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</a:t>
                      </a:r>
                    </a:p>
                  </a:txBody>
                  <a:tcPr marL="2098" marR="2098" marT="2098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Водоем в д.Маческ, Березинского р-на</a:t>
                      </a:r>
                    </a:p>
                  </a:txBody>
                  <a:tcPr marL="2098" marR="2098" marT="209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УП«АгроМАЗ», </a:t>
                      </a:r>
                    </a:p>
                  </a:txBody>
                  <a:tcPr marL="2098" marR="2098" marT="2098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2098" marR="2098" marT="2098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6380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x-non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Погостский с/с </a:t>
                      </a:r>
                      <a:endParaRPr lang="x-none"/>
                    </a:p>
                  </a:txBody>
                  <a:tcPr marL="2098" marR="2098" marT="2098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25380"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4</a:t>
                      </a:r>
                    </a:p>
                  </a:txBody>
                  <a:tcPr marL="2098" marR="2098" marT="2098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Акватория </a:t>
                      </a:r>
                      <a:r>
                        <a:rPr lang="ru-RU" sz="1000" b="0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р.Березина</a:t>
                      </a:r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 по </a:t>
                      </a:r>
                      <a:r>
                        <a:rPr lang="ru-RU" sz="1000" b="0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пер.Речному</a:t>
                      </a:r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 в </a:t>
                      </a:r>
                      <a:r>
                        <a:rPr lang="ru-RU" sz="1000" b="0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г.Березино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2098" marR="2098" marT="209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РКУП «</a:t>
                      </a:r>
                      <a:r>
                        <a:rPr lang="ru-RU" sz="1000" b="0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Березинское</a:t>
                      </a:r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 ЖКХ»</a:t>
                      </a:r>
                    </a:p>
                  </a:txBody>
                  <a:tcPr marL="2098" marR="2098" marT="2098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2098" marR="2098" marT="2098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63802">
                <a:tc gridSpan="5">
                  <a:txBody>
                    <a:bodyPr/>
                    <a:lstStyle/>
                    <a:p>
                      <a:pPr algn="l" fontAlgn="b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Борисовский (8)</a:t>
                      </a:r>
                    </a:p>
                  </a:txBody>
                  <a:tcPr marL="94404" marR="2098" marT="209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x-non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x-non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561516"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5</a:t>
                      </a:r>
                    </a:p>
                  </a:txBody>
                  <a:tcPr marL="2098" marR="2098" marT="2098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Зона отдыха по ул. Красноармейской в г. Борисове</a:t>
                      </a:r>
                    </a:p>
                  </a:txBody>
                  <a:tcPr marL="2098" marR="2098" marT="2098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ПУП «Борисовский комбинат текстильных материалов», ОАО «Резинотехника»</a:t>
                      </a:r>
                    </a:p>
                  </a:txBody>
                  <a:tcPr marL="2098" marR="2098" marT="2098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№559 от 22.03.2023</a:t>
                      </a:r>
                    </a:p>
                  </a:txBody>
                  <a:tcPr marL="18881" marR="2098" marT="2098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2098" marR="2098" marT="2098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63802">
                <a:tc rowSpan="3"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6</a:t>
                      </a:r>
                    </a:p>
                  </a:txBody>
                  <a:tcPr marL="2098" marR="2098" marT="2098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Зона отдыха в районе ул. Парашютистов в г. Борисове</a:t>
                      </a:r>
                    </a:p>
                  </a:txBody>
                  <a:tcPr marL="2098" marR="2098" marT="2098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ОАО «Полимиз»,</a:t>
                      </a:r>
                    </a:p>
                  </a:txBody>
                  <a:tcPr marL="2098" marR="2098" marT="209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2098" marR="2098" marT="2098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l" fontAlgn="t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37762" marR="2098" marT="2098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6380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x-non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«ОАО Лесохимик»,</a:t>
                      </a:r>
                      <a:endParaRPr lang="x-none"/>
                    </a:p>
                  </a:txBody>
                  <a:tcPr marL="2098" marR="2098" marT="209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2098" marR="2098" marT="2098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2538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x-non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ОАО «Борисовский шпалопропиточный завод»</a:t>
                      </a:r>
                      <a:endParaRPr lang="x-none"/>
                    </a:p>
                  </a:txBody>
                  <a:tcPr marL="2098" marR="2098" marT="209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2098" marR="2098" marT="2098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486958"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7</a:t>
                      </a:r>
                    </a:p>
                  </a:txBody>
                  <a:tcPr marL="2098" marR="2098" marT="2098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Центральный городской пляж в районе пешеходного моста через р. Березину в г. Борисове</a:t>
                      </a:r>
                    </a:p>
                  </a:txBody>
                  <a:tcPr marL="2098" marR="2098" marT="209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ОАО «Борисовский завод агрегатов», УП «Жилье»</a:t>
                      </a:r>
                    </a:p>
                  </a:txBody>
                  <a:tcPr marL="2098" marR="2098" marT="2098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2098" marR="2098" marT="2098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Борисовская сп. станция ОСВОД</a:t>
                      </a:r>
                    </a:p>
                  </a:txBody>
                  <a:tcPr marL="2098" marR="2098" marT="2098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325380"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8</a:t>
                      </a:r>
                    </a:p>
                  </a:txBody>
                  <a:tcPr marL="2098" marR="2098" marT="2098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Зона отдыха в районе ул. П. Осипенко в г. Борисове</a:t>
                      </a:r>
                    </a:p>
                  </a:txBody>
                  <a:tcPr marL="2098" marR="2098" marT="209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ОАО «Борисовский ДОК», УП «Бумажная фабрика»</a:t>
                      </a:r>
                    </a:p>
                  </a:txBody>
                  <a:tcPr marL="2098" marR="2098" marT="209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2098" marR="2098" marT="2098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2098" marR="2098" marT="2098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486958"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9</a:t>
                      </a:r>
                    </a:p>
                  </a:txBody>
                  <a:tcPr marL="2098" marR="2098" marT="2098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Зона отдыха «Дубки» в районе железнодорожного моста через р. Березина</a:t>
                      </a:r>
                    </a:p>
                  </a:txBody>
                  <a:tcPr marL="2098" marR="2098" marT="209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ОАО «Борисовдрев», филиал «Боримак» УП БКХ</a:t>
                      </a:r>
                    </a:p>
                  </a:txBody>
                  <a:tcPr marL="2098" marR="2098" marT="2098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2098" marR="2098" marT="2098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Сезонный Спасательный пост "Дубки"ОСВОД</a:t>
                      </a:r>
                    </a:p>
                  </a:txBody>
                  <a:tcPr marL="2098" marR="2098" marT="2098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325380">
                <a:tc rowSpan="2"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10</a:t>
                      </a:r>
                    </a:p>
                  </a:txBody>
                  <a:tcPr marL="2098" marR="2098" marT="2098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Зона отдыха «Пески» на правом берегу р. Березина в районе д. М. Стахово</a:t>
                      </a:r>
                    </a:p>
                  </a:txBody>
                  <a:tcPr marL="2098" marR="2098" marT="2098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ГОЛХУ «Борисовский опытный лесхоз»</a:t>
                      </a:r>
                    </a:p>
                  </a:txBody>
                  <a:tcPr marL="2098" marR="2098" marT="209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2098" marR="2098" marT="2098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2098" marR="2098" marT="2098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16380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x-non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Пригородный сельисполком</a:t>
                      </a:r>
                      <a:endParaRPr lang="x-none"/>
                    </a:p>
                  </a:txBody>
                  <a:tcPr marL="2098" marR="2098" marT="209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2098" marR="2098" marT="2098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325380">
                <a:tc rowSpan="3"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11</a:t>
                      </a:r>
                    </a:p>
                  </a:txBody>
                  <a:tcPr marL="2098" marR="2098" marT="2098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Зона отдыха «Брилевское поле» в районе д. Студенка</a:t>
                      </a:r>
                    </a:p>
                  </a:txBody>
                  <a:tcPr marL="2098" marR="2098" marT="2098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ОАО «завод сборного железобетона»,</a:t>
                      </a:r>
                    </a:p>
                  </a:txBody>
                  <a:tcPr marL="2098" marR="2098" marT="209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2098" marR="2098" marT="2098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t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2098" marR="2098" marT="2098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32538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  <a:endParaRPr lang="x-none"/>
                    </a:p>
                  </a:txBody>
                  <a:tcPr marL="2098" marR="2098" marT="2098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ОАО «Борисовжилстрой», Веселовский сельисполком</a:t>
                      </a:r>
                      <a:endParaRPr lang="x-none"/>
                    </a:p>
                  </a:txBody>
                  <a:tcPr marL="2098" marR="2098" marT="209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2098" marR="2098" marT="2098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16380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  <a:endParaRPr lang="x-none"/>
                    </a:p>
                  </a:txBody>
                  <a:tcPr marL="2098" marR="2098" marT="2098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  <a:endParaRPr lang="x-none"/>
                    </a:p>
                  </a:txBody>
                  <a:tcPr marL="2098" marR="2098" marT="209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2098" marR="2098" marT="2098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  <a:tr h="648536"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12</a:t>
                      </a:r>
                    </a:p>
                  </a:txBody>
                  <a:tcPr marL="2098" marR="2098" marT="2098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Зона отдыха на правом берегу р. Березина в районе д. Б. </a:t>
                      </a:r>
                      <a:r>
                        <a:rPr lang="ru-RU" sz="1000" b="0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Стахово</a:t>
                      </a:r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 и д. Дудинка</a:t>
                      </a:r>
                    </a:p>
                  </a:txBody>
                  <a:tcPr marL="2098" marR="2098" marT="2098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ОАО «Борисовский завод медицинских препаратов», ГОЛХУ «Борисовский опытный лесхоз»</a:t>
                      </a:r>
                    </a:p>
                  </a:txBody>
                  <a:tcPr marL="2098" marR="2098" marT="2098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2098" marR="2098" marT="2098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Спасательный пост </a:t>
                      </a:r>
                      <a:r>
                        <a:rPr lang="ru-RU" sz="1000" b="0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пост</a:t>
                      </a:r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 "Дудинка" СОВОД (сезонный)</a:t>
                      </a:r>
                    </a:p>
                  </a:txBody>
                  <a:tcPr marL="2098" marR="2098" marT="2098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95153165"/>
              </p:ext>
            </p:extLst>
          </p:nvPr>
        </p:nvGraphicFramePr>
        <p:xfrm>
          <a:off x="-2124744" y="0"/>
          <a:ext cx="11268743" cy="6857999"/>
        </p:xfrm>
        <a:graphic>
          <a:graphicData uri="http://schemas.openxmlformats.org/drawingml/2006/table">
            <a:tbl>
              <a:tblPr/>
              <a:tblGrid>
                <a:gridCol w="172819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320480">
                  <a:extLst>
                    <a:ext uri="{9D8B030D-6E8A-4147-A177-3AD203B41FA5}">
                      <a16:colId xmlns:a16="http://schemas.microsoft.com/office/drawing/2014/main" val="472294137"/>
                    </a:ext>
                  </a:extLst>
                </a:gridCol>
                <a:gridCol w="2842562">
                  <a:extLst>
                    <a:ext uri="{9D8B030D-6E8A-4147-A177-3AD203B41FA5}">
                      <a16:colId xmlns:a16="http://schemas.microsoft.com/office/drawing/2014/main" val="2612121746"/>
                    </a:ext>
                  </a:extLst>
                </a:gridCol>
                <a:gridCol w="70444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7306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28008">
                <a:tc gridSpan="5">
                  <a:txBody>
                    <a:bodyPr/>
                    <a:lstStyle/>
                    <a:p>
                      <a:pPr algn="l" fontAlgn="b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Вилейский (4)</a:t>
                      </a:r>
                    </a:p>
                  </a:txBody>
                  <a:tcPr marL="302115" marR="5595" marT="559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x-non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x-non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47941"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13</a:t>
                      </a:r>
                    </a:p>
                  </a:txBody>
                  <a:tcPr marL="5595" marR="5595" marT="559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Детский пляж на р. Вилия «Солнечный» по ул. Московской в г. Вилейка</a:t>
                      </a:r>
                    </a:p>
                  </a:txBody>
                  <a:tcPr marL="5595" marR="5595" marT="559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ГУП «Вилейское ЖКХ»</a:t>
                      </a:r>
                    </a:p>
                  </a:txBody>
                  <a:tcPr marL="5595" marR="5595" marT="559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4"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№367 от 18.03.2022</a:t>
                      </a:r>
                    </a:p>
                  </a:txBody>
                  <a:tcPr marL="5595" marR="5595" marT="559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5595" marR="5595" marT="559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47941"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14</a:t>
                      </a:r>
                    </a:p>
                  </a:txBody>
                  <a:tcPr marL="5595" marR="5595" marT="559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Городской пляж , Вилейское водохранилище, г. Вилейка</a:t>
                      </a:r>
                    </a:p>
                  </a:txBody>
                  <a:tcPr marL="5595" marR="5595" marT="559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ГУП «Вилейское ЖКХ»</a:t>
                      </a:r>
                    </a:p>
                  </a:txBody>
                  <a:tcPr marL="5595" marR="5595" marT="559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Вилейская спасательная станция ОСВОД</a:t>
                      </a:r>
                    </a:p>
                  </a:txBody>
                  <a:tcPr marL="5595" marR="5595" marT="559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47941"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15</a:t>
                      </a:r>
                    </a:p>
                  </a:txBody>
                  <a:tcPr marL="5595" marR="5595" marT="559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Слободское озеро пляж Вилейского в-ща вблизи д.Косута</a:t>
                      </a:r>
                    </a:p>
                  </a:txBody>
                  <a:tcPr marL="5595" marR="5595" marT="559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ГОЛХУ «Вилейский опытный лесхоз»</a:t>
                      </a:r>
                    </a:p>
                  </a:txBody>
                  <a:tcPr marL="5595" marR="5595" marT="559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Спасательный пост пост "Косута" ОСВОД (сезонный)</a:t>
                      </a:r>
                    </a:p>
                  </a:txBody>
                  <a:tcPr marL="5595" marR="5595" marT="559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28008"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16</a:t>
                      </a:r>
                    </a:p>
                  </a:txBody>
                  <a:tcPr marL="5595" marR="5595" marT="559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Пруд в д. Осиповичи</a:t>
                      </a:r>
                    </a:p>
                  </a:txBody>
                  <a:tcPr marL="5595" marR="5595" marT="559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ГУП «</a:t>
                      </a:r>
                      <a:r>
                        <a:rPr lang="ru-RU" sz="1000" b="0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Вилейское</a:t>
                      </a:r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 ЖКХ»</a:t>
                      </a:r>
                    </a:p>
                  </a:txBody>
                  <a:tcPr marL="5595" marR="5595" marT="559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5595" marR="5595" marT="5595" marB="0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28008">
                <a:tc gridSpan="5">
                  <a:txBody>
                    <a:bodyPr/>
                    <a:lstStyle/>
                    <a:p>
                      <a:pPr algn="l" fontAlgn="b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Воложинский (5)</a:t>
                      </a:r>
                    </a:p>
                  </a:txBody>
                  <a:tcPr marL="251762" marR="5595" marT="559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x-non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x-non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47941"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17</a:t>
                      </a:r>
                    </a:p>
                  </a:txBody>
                  <a:tcPr marL="5595" marR="5595" marT="559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Зона массового отдыха «Воложинское водохранилище» вблизи</a:t>
                      </a:r>
                    </a:p>
                  </a:txBody>
                  <a:tcPr marL="5595" marR="5595" marT="559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РУП « Воложинский жилкомхоз»</a:t>
                      </a:r>
                    </a:p>
                  </a:txBody>
                  <a:tcPr marL="5595" marR="5595" marT="559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5"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№495 от 29.03.2022</a:t>
                      </a:r>
                    </a:p>
                  </a:txBody>
                  <a:tcPr marL="5595" marR="5595" marT="559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Воложинский спасательный пост ОСВОД (сезонный)</a:t>
                      </a:r>
                    </a:p>
                  </a:txBody>
                  <a:tcPr marL="5595" marR="5595" marT="559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47180"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18</a:t>
                      </a:r>
                    </a:p>
                  </a:txBody>
                  <a:tcPr marL="5595" marR="5595" marT="559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Зона массового отдыха «Желтый берег» вблизи</a:t>
                      </a:r>
                    </a:p>
                  </a:txBody>
                  <a:tcPr marL="5595" marR="5595" marT="559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ГЛХУ «Воложинский лесхоз»</a:t>
                      </a:r>
                    </a:p>
                  </a:txBody>
                  <a:tcPr marL="5595" marR="5595" marT="559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100705" marR="5595" marT="559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667876"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19</a:t>
                      </a:r>
                    </a:p>
                  </a:txBody>
                  <a:tcPr marL="5595" marR="5595" marT="559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Зона массового отдыха «Саковщина» вблизи</a:t>
                      </a:r>
                    </a:p>
                  </a:txBody>
                  <a:tcPr marL="5595" marR="5595" marT="559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РУП « Воложинский жилкомхоз»</a:t>
                      </a:r>
                    </a:p>
                  </a:txBody>
                  <a:tcPr marL="5595" marR="5595" marT="559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Саковщинский спасательный пост ОСВОД (круглогодичный)</a:t>
                      </a:r>
                    </a:p>
                  </a:txBody>
                  <a:tcPr marL="5595" marR="5595" marT="559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34145"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20</a:t>
                      </a:r>
                    </a:p>
                  </a:txBody>
                  <a:tcPr marL="5595" marR="5595" marT="559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Зона массового отдыха </a:t>
                      </a:r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"Выгоничи"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595" marR="5595" marT="559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ИП Зинченко </a:t>
                      </a:r>
                    </a:p>
                  </a:txBody>
                  <a:tcPr marL="5595" marR="5595" marT="559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5595" marR="5595" marT="559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47180"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21</a:t>
                      </a:r>
                    </a:p>
                  </a:txBody>
                  <a:tcPr marL="5595" marR="5595" marT="559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Зона массового отдыха «</a:t>
                      </a:r>
                      <a:r>
                        <a:rPr lang="ru-RU" sz="1000" b="0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Погорелка</a:t>
                      </a:r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» вблизи</a:t>
                      </a:r>
                    </a:p>
                  </a:txBody>
                  <a:tcPr marL="5595" marR="5595" marT="559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ГЛХУ «</a:t>
                      </a:r>
                      <a:r>
                        <a:rPr lang="ru-RU" sz="1000" b="0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Воложинский</a:t>
                      </a:r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 лесхоз»</a:t>
                      </a:r>
                    </a:p>
                  </a:txBody>
                  <a:tcPr marL="5595" marR="5595" marT="559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100705" marR="5595" marT="559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28008">
                <a:tc gridSpan="5">
                  <a:txBody>
                    <a:bodyPr/>
                    <a:lstStyle/>
                    <a:p>
                      <a:pPr algn="l" fontAlgn="b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Дзержинский (3)</a:t>
                      </a:r>
                    </a:p>
                  </a:txBody>
                  <a:tcPr marL="251762" marR="5595" marT="559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x-non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x-non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667876"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22</a:t>
                      </a:r>
                    </a:p>
                  </a:txBody>
                  <a:tcPr marL="5595" marR="5595" marT="559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Водоем в д. Дя гильно</a:t>
                      </a:r>
                    </a:p>
                  </a:txBody>
                  <a:tcPr marL="5595" marR="5595" marT="559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УП «Дзержинское ЖКХ»</a:t>
                      </a:r>
                    </a:p>
                  </a:txBody>
                  <a:tcPr marL="5595" marR="5595" marT="55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№608 от 21.03.2022</a:t>
                      </a:r>
                    </a:p>
                  </a:txBody>
                  <a:tcPr marL="5595" marR="5595" marT="559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Дзержинский спасательный пост ОСВОД (круглогодичный)</a:t>
                      </a:r>
                    </a:p>
                  </a:txBody>
                  <a:tcPr marL="5595" marR="5595" marT="55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667876"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23</a:t>
                      </a:r>
                    </a:p>
                  </a:txBody>
                  <a:tcPr marL="5595" marR="5595" marT="559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Водоем в д. Полоневичи</a:t>
                      </a:r>
                    </a:p>
                  </a:txBody>
                  <a:tcPr marL="5595" marR="5595" marT="559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УП «Дзержинское ЖКХ»</a:t>
                      </a:r>
                    </a:p>
                  </a:txBody>
                  <a:tcPr marL="5595" marR="5595" marT="559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Спасательный пост "Полоневичи" ОСВОД (сезонный)</a:t>
                      </a:r>
                    </a:p>
                  </a:txBody>
                  <a:tcPr marL="5595" marR="5595" marT="55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318113"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24</a:t>
                      </a:r>
                    </a:p>
                  </a:txBody>
                  <a:tcPr marL="5595" marR="5595" marT="559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Водоем курортно-санаторной зоны «Веста»</a:t>
                      </a:r>
                    </a:p>
                  </a:txBody>
                  <a:tcPr marL="5595" marR="5595" marT="559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ООО «</a:t>
                      </a:r>
                      <a:r>
                        <a:rPr lang="ru-RU" sz="1000" b="0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Сервистный</a:t>
                      </a:r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 центр Веста»</a:t>
                      </a:r>
                    </a:p>
                  </a:txBody>
                  <a:tcPr marL="5595" marR="5595" marT="559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ведомственный пост </a:t>
                      </a:r>
                    </a:p>
                  </a:txBody>
                  <a:tcPr marL="5595" marR="5595" marT="55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28008">
                <a:tc gridSpan="5">
                  <a:txBody>
                    <a:bodyPr/>
                    <a:lstStyle/>
                    <a:p>
                      <a:pPr algn="l" fontAlgn="t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Клецкий (2)</a:t>
                      </a:r>
                    </a:p>
                  </a:txBody>
                  <a:tcPr marL="402819" marR="5595" marT="559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x-non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x-non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447941"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25</a:t>
                      </a:r>
                    </a:p>
                  </a:txBody>
                  <a:tcPr marL="5595" marR="5595" marT="559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Зона отдыха «Клецкий пруд», г. Клецк</a:t>
                      </a:r>
                    </a:p>
                  </a:txBody>
                  <a:tcPr marL="5595" marR="5595" marT="559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КУП «Клецкое </a:t>
                      </a:r>
                      <a:r>
                        <a:rPr lang="ru-RU" sz="1000" b="0" i="1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ЖКХ»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595" marR="5595" marT="559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l" fontAlgn="t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№400 от 29.03.2022</a:t>
                      </a:r>
                    </a:p>
                  </a:txBody>
                  <a:tcPr marL="5595" marR="5595" marT="559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Клецкий спасательный пост ОСВОД (круглогодичный)</a:t>
                      </a:r>
                    </a:p>
                  </a:txBody>
                  <a:tcPr marL="5595" marR="5595" marT="55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228008"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26</a:t>
                      </a:r>
                    </a:p>
                  </a:txBody>
                  <a:tcPr marL="5595" marR="5595" marT="559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Зона отдыха "</a:t>
                      </a:r>
                      <a:r>
                        <a:rPr lang="ru-RU" sz="1000" b="0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Беразнячок</a:t>
                      </a:r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"</a:t>
                      </a:r>
                    </a:p>
                  </a:txBody>
                  <a:tcPr marL="5595" marR="5595" marT="559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Морочский</a:t>
                      </a:r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 СИК</a:t>
                      </a:r>
                    </a:p>
                  </a:txBody>
                  <a:tcPr marL="5595" marR="5595" marT="559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5595" marR="5595" marT="55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83690496"/>
              </p:ext>
            </p:extLst>
          </p:nvPr>
        </p:nvGraphicFramePr>
        <p:xfrm>
          <a:off x="-2052736" y="3"/>
          <a:ext cx="11196736" cy="6774744"/>
        </p:xfrm>
        <a:graphic>
          <a:graphicData uri="http://schemas.openxmlformats.org/drawingml/2006/table">
            <a:tbl>
              <a:tblPr/>
              <a:tblGrid>
                <a:gridCol w="151216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680520">
                  <a:extLst>
                    <a:ext uri="{9D8B030D-6E8A-4147-A177-3AD203B41FA5}">
                      <a16:colId xmlns:a16="http://schemas.microsoft.com/office/drawing/2014/main" val="3579292983"/>
                    </a:ext>
                  </a:extLst>
                </a:gridCol>
                <a:gridCol w="2600897">
                  <a:extLst>
                    <a:ext uri="{9D8B030D-6E8A-4147-A177-3AD203B41FA5}">
                      <a16:colId xmlns:a16="http://schemas.microsoft.com/office/drawing/2014/main" val="2190661112"/>
                    </a:ext>
                  </a:extLst>
                </a:gridCol>
                <a:gridCol w="71204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9110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68679">
                <a:tc gridSpan="5">
                  <a:txBody>
                    <a:bodyPr/>
                    <a:lstStyle/>
                    <a:p>
                      <a:pPr algn="l" fontAlgn="b"/>
                      <a:r>
                        <a:rPr lang="ru-RU" sz="1200" b="1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Копыльский</a:t>
                      </a:r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 (3)</a:t>
                      </a:r>
                    </a:p>
                  </a:txBody>
                  <a:tcPr marL="289891" marR="4601" marT="460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x-non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x-non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62299"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27</a:t>
                      </a:r>
                    </a:p>
                  </a:txBody>
                  <a:tcPr marL="4601" marR="4601" marT="460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Зона отдыха на пруду №2, г. Копыль у аг.Песочное</a:t>
                      </a:r>
                    </a:p>
                  </a:txBody>
                  <a:tcPr marL="41413" marR="4601" marT="460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КУП «Копыльское ЖКХ»</a:t>
                      </a:r>
                    </a:p>
                  </a:txBody>
                  <a:tcPr marL="4601" marR="4601" marT="460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t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№401 от 15.03.2022</a:t>
                      </a:r>
                    </a:p>
                  </a:txBody>
                  <a:tcPr marL="4601" marR="4601" marT="460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Копыльский спасательный пост ОСВОД (круглогодичный)</a:t>
                      </a:r>
                    </a:p>
                  </a:txBody>
                  <a:tcPr marL="4601" marR="4601" marT="460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97759"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28</a:t>
                      </a:r>
                    </a:p>
                  </a:txBody>
                  <a:tcPr marL="4601" marR="4601" marT="460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Зона отдыха на пруду в д. Богуши</a:t>
                      </a:r>
                    </a:p>
                  </a:txBody>
                  <a:tcPr marL="41413" marR="4601" marT="460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ОАО "ПМК-11" г.Копыль</a:t>
                      </a:r>
                    </a:p>
                  </a:txBody>
                  <a:tcPr marL="4601" marR="4601" marT="460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Спасательный пост "Богуши"ОСВОД (сезонный)</a:t>
                      </a:r>
                    </a:p>
                  </a:txBody>
                  <a:tcPr marL="4601" marR="4601" marT="460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97759"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29</a:t>
                      </a:r>
                    </a:p>
                  </a:txBody>
                  <a:tcPr marL="4601" marR="4601" marT="460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Зона отдыха на водоеме д.Островок</a:t>
                      </a:r>
                    </a:p>
                  </a:txBody>
                  <a:tcPr marL="41413" marR="4601" marT="460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КСУП «</a:t>
                      </a:r>
                      <a:r>
                        <a:rPr lang="ru-RU" sz="1200" b="0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Докторовичи</a:t>
                      </a:r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»</a:t>
                      </a:r>
                    </a:p>
                  </a:txBody>
                  <a:tcPr marL="4601" marR="4601" marT="460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4601" marR="4601" marT="460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Спасательный пост "Островок" ОСВОД (сезонный)</a:t>
                      </a:r>
                    </a:p>
                  </a:txBody>
                  <a:tcPr marL="4601" marR="4601" marT="460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68679"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4601" marR="4601" marT="460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l" fontAlgn="t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Крупский (10)</a:t>
                      </a:r>
                    </a:p>
                  </a:txBody>
                  <a:tcPr marL="4601" marR="4601" marT="4601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x-non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68679"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30</a:t>
                      </a:r>
                    </a:p>
                  </a:txBody>
                  <a:tcPr marL="4601" marR="4601" marT="460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Зона массового отдыха «Выспа», оз.Селява</a:t>
                      </a:r>
                    </a:p>
                  </a:txBody>
                  <a:tcPr marL="4601" marR="4601" marT="460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ГЛУХ «Крупский лесхоз»</a:t>
                      </a:r>
                    </a:p>
                  </a:txBody>
                  <a:tcPr marL="4601" marR="4601" marT="460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10">
                  <a:txBody>
                    <a:bodyPr/>
                    <a:lstStyle/>
                    <a:p>
                      <a:pPr algn="ctr" fontAlgn="t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№329 от 09.04. 2022</a:t>
                      </a:r>
                    </a:p>
                  </a:txBody>
                  <a:tcPr marL="4601" marR="4601" marT="460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4601" marR="4601" marT="460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68679"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31</a:t>
                      </a:r>
                    </a:p>
                  </a:txBody>
                  <a:tcPr marL="4601" marR="4601" marT="460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Зона массового отдыха «Шип», оз. Селява</a:t>
                      </a:r>
                    </a:p>
                  </a:txBody>
                  <a:tcPr marL="4601" marR="4601" marT="460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ГЛУХ «Крупский лесхоз»</a:t>
                      </a:r>
                    </a:p>
                  </a:txBody>
                  <a:tcPr marL="4601" marR="4601" marT="460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ведомственный пост </a:t>
                      </a:r>
                    </a:p>
                  </a:txBody>
                  <a:tcPr marL="4601" marR="4601" marT="460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13616"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32</a:t>
                      </a:r>
                    </a:p>
                  </a:txBody>
                  <a:tcPr marL="4601" marR="4601" marT="460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Зона массового отдыха «Золотой рог», оз. Селява</a:t>
                      </a:r>
                    </a:p>
                  </a:txBody>
                  <a:tcPr marL="4601" marR="4601" marT="460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ГЛУХ «Крупский лесхоз»</a:t>
                      </a:r>
                    </a:p>
                  </a:txBody>
                  <a:tcPr marL="4601" marR="4601" marT="460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4601" marR="4601" marT="460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33219"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33</a:t>
                      </a:r>
                    </a:p>
                  </a:txBody>
                  <a:tcPr marL="4601" marR="4601" marT="460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Зона массового отдыха «Панская Купальня», оз. Селява</a:t>
                      </a:r>
                    </a:p>
                  </a:txBody>
                  <a:tcPr marL="4601" marR="4601" marT="460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ГПУ «Заказник «Селява»</a:t>
                      </a:r>
                    </a:p>
                  </a:txBody>
                  <a:tcPr marL="4601" marR="4601" marT="460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4601" marR="4601" marT="460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13616"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34</a:t>
                      </a:r>
                    </a:p>
                  </a:txBody>
                  <a:tcPr marL="4601" marR="4601" marT="460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Зона массового отдыха «Гузовино», оз. Селява</a:t>
                      </a:r>
                    </a:p>
                  </a:txBody>
                  <a:tcPr marL="4601" marR="4601" marT="460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ГПУ «Заказник «Селява»</a:t>
                      </a:r>
                    </a:p>
                  </a:txBody>
                  <a:tcPr marL="4601" marR="4601" marT="460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4601" marR="4601" marT="460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33219"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35</a:t>
                      </a:r>
                    </a:p>
                  </a:txBody>
                  <a:tcPr marL="4601" marR="4601" marT="460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Зона массового отдыха «Комсомольский берег», оз. Селява</a:t>
                      </a:r>
                    </a:p>
                  </a:txBody>
                  <a:tcPr marL="4601" marR="4601" marT="460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отдел образования, спорта и туризма Крупского РИК</a:t>
                      </a:r>
                    </a:p>
                  </a:txBody>
                  <a:tcPr marL="4601" marR="4601" marT="460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Селявский спасательный пост ОСВОД (сезонный)</a:t>
                      </a:r>
                    </a:p>
                  </a:txBody>
                  <a:tcPr marL="4601" marR="4601" marT="460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13616"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36</a:t>
                      </a:r>
                    </a:p>
                  </a:txBody>
                  <a:tcPr marL="4601" marR="4601" marT="460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Зона массового отдыха «Лебединный берег» оз.Обида</a:t>
                      </a:r>
                    </a:p>
                  </a:txBody>
                  <a:tcPr marL="4601" marR="4601" marT="460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ИП ВАСЬКО</a:t>
                      </a:r>
                    </a:p>
                  </a:txBody>
                  <a:tcPr marL="4601" marR="4601" marT="460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4601" marR="4601" marT="460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13616"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37</a:t>
                      </a:r>
                    </a:p>
                  </a:txBody>
                  <a:tcPr marL="4601" marR="4601" marT="460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Зона массового отдыха «Селява Тур» оз. Селява</a:t>
                      </a:r>
                    </a:p>
                  </a:txBody>
                  <a:tcPr marL="4601" marR="4601" marT="460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ООО «Селява Тур»</a:t>
                      </a:r>
                    </a:p>
                  </a:txBody>
                  <a:tcPr marL="4601" marR="4601" marT="460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4601" marR="4601" marT="460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33219"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38</a:t>
                      </a:r>
                    </a:p>
                  </a:txBody>
                  <a:tcPr marL="4601" marR="4601" marT="460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Городской пляж №1 на Крупском водохранилище , ул. Набережная, г. Крупки</a:t>
                      </a:r>
                    </a:p>
                  </a:txBody>
                  <a:tcPr marL="4601" marR="4601" marT="460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КУП «Жилтеплострой»</a:t>
                      </a:r>
                    </a:p>
                  </a:txBody>
                  <a:tcPr marL="4601" marR="4601" marT="460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Крупский спасательный пос ОСВОД (сезонный)</a:t>
                      </a:r>
                    </a:p>
                  </a:txBody>
                  <a:tcPr marL="4601" marR="4601" marT="460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333219"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39</a:t>
                      </a:r>
                    </a:p>
                  </a:txBody>
                  <a:tcPr marL="4601" marR="4601" marT="460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Годской</a:t>
                      </a:r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 пляж №2, </a:t>
                      </a:r>
                      <a:r>
                        <a:rPr lang="ru-RU" sz="1200" b="0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Крупское</a:t>
                      </a:r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 водохранилище, ул. Восточная, г. Крупки</a:t>
                      </a:r>
                    </a:p>
                  </a:txBody>
                  <a:tcPr marL="4601" marR="4601" marT="460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, КУП «</a:t>
                      </a:r>
                      <a:r>
                        <a:rPr lang="ru-RU" sz="1200" b="0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Жилтеплострой</a:t>
                      </a:r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»</a:t>
                      </a:r>
                    </a:p>
                  </a:txBody>
                  <a:tcPr marL="4601" marR="4601" marT="460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4601" marR="4601" marT="460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168679">
                <a:tc gridSpan="5">
                  <a:txBody>
                    <a:bodyPr/>
                    <a:lstStyle/>
                    <a:p>
                      <a:pPr algn="l" fontAlgn="t"/>
                      <a:r>
                        <a:rPr lang="ru-RU" sz="1200" b="1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Логойский</a:t>
                      </a:r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 (5)</a:t>
                      </a:r>
                    </a:p>
                  </a:txBody>
                  <a:tcPr marL="248478" marR="4601" marT="460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x-non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x-non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333219"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40</a:t>
                      </a:r>
                    </a:p>
                  </a:txBody>
                  <a:tcPr marL="4601" marR="4601" marT="460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Пруд в горнолыжном центр «Логойск»</a:t>
                      </a:r>
                    </a:p>
                  </a:txBody>
                  <a:tcPr marL="4601" marR="4601" marT="460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Горнолыжный центр «Логойск»</a:t>
                      </a:r>
                    </a:p>
                  </a:txBody>
                  <a:tcPr marL="4601" marR="4601" marT="460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№585 18.03.2022</a:t>
                      </a:r>
                    </a:p>
                  </a:txBody>
                  <a:tcPr marL="4601" marR="4601" marT="460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ведомственный пост</a:t>
                      </a:r>
                    </a:p>
                  </a:txBody>
                  <a:tcPr marL="4601" marR="4601" marT="460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202408"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41</a:t>
                      </a:r>
                    </a:p>
                  </a:txBody>
                  <a:tcPr marL="4601" marR="4601" marT="460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Дом отдыха "Логойский"</a:t>
                      </a:r>
                    </a:p>
                  </a:txBody>
                  <a:tcPr marL="4601" marR="4601" marT="460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Турист-экскурс УП "Минсктурист"</a:t>
                      </a:r>
                    </a:p>
                  </a:txBody>
                  <a:tcPr marL="4601" marR="4601" marT="46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41413" marR="4601" marT="460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4601" marR="4601" marT="460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168679">
                <a:tc rowSpan="2">
                  <a:txBody>
                    <a:bodyPr/>
                    <a:lstStyle/>
                    <a:p>
                      <a:pPr algn="ctr" fontAlgn="t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42</a:t>
                      </a:r>
                    </a:p>
                  </a:txBody>
                  <a:tcPr marL="4601" marR="4601" marT="460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Пруд в горнолыжном оздоровительном комплексе «Силичи»</a:t>
                      </a:r>
                    </a:p>
                  </a:txBody>
                  <a:tcPr marL="4601" marR="4601" marT="460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Горнолыжный оздоровительный комплекс «Силичи»</a:t>
                      </a:r>
                    </a:p>
                  </a:txBody>
                  <a:tcPr marL="4601" marR="4601" marT="460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4601" marR="4601" marT="460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t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ведомственный пост</a:t>
                      </a:r>
                    </a:p>
                  </a:txBody>
                  <a:tcPr marL="4601" marR="4601" marT="460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20177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x-non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x-non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4601" marR="4601" marT="460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208647"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43</a:t>
                      </a:r>
                    </a:p>
                  </a:txBody>
                  <a:tcPr marL="4601" marR="4601" marT="460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Водоем Макова д.Погребище</a:t>
                      </a:r>
                    </a:p>
                  </a:txBody>
                  <a:tcPr marL="4601" marR="4601" marT="460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Горнолыжный центр «Логойск»</a:t>
                      </a:r>
                    </a:p>
                  </a:txBody>
                  <a:tcPr marL="4601" marR="4601" marT="460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4601" marR="4601" marT="460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ведомственный пост</a:t>
                      </a:r>
                    </a:p>
                  </a:txBody>
                  <a:tcPr marL="4601" marR="4601" marT="460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  <a:tr h="168679"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4601" marR="4601" marT="460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4601" marR="4601" marT="460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4601" marR="4601" marT="460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4601" marR="4601" marT="460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4601" marR="4601" marT="460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1"/>
                  </a:ext>
                </a:extLst>
              </a:tr>
              <a:tr h="168679">
                <a:tc rowSpan="2">
                  <a:txBody>
                    <a:bodyPr/>
                    <a:lstStyle/>
                    <a:p>
                      <a:pPr algn="ctr" fontAlgn="t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44</a:t>
                      </a:r>
                    </a:p>
                  </a:txBody>
                  <a:tcPr marL="4601" marR="4601" marT="460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Пруд д. Россохи</a:t>
                      </a:r>
                    </a:p>
                  </a:txBody>
                  <a:tcPr marL="4601" marR="4601" marT="460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ГЛХУ «</a:t>
                      </a:r>
                      <a:r>
                        <a:rPr lang="ru-RU" sz="1200" b="0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Логойский</a:t>
                      </a:r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 лесхоз»</a:t>
                      </a:r>
                    </a:p>
                  </a:txBody>
                  <a:tcPr marL="4601" marR="4601" marT="460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4601" marR="4601" marT="460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t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ведомственный пост </a:t>
                      </a:r>
                    </a:p>
                  </a:txBody>
                  <a:tcPr marL="4601" marR="4601" marT="460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2"/>
                  </a:ext>
                </a:extLst>
              </a:tr>
              <a:tr h="16867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x-non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x-non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4601" marR="4601" marT="460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2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01457620"/>
              </p:ext>
            </p:extLst>
          </p:nvPr>
        </p:nvGraphicFramePr>
        <p:xfrm>
          <a:off x="-1980728" y="-2"/>
          <a:ext cx="11124727" cy="6858003"/>
        </p:xfrm>
        <a:graphic>
          <a:graphicData uri="http://schemas.openxmlformats.org/drawingml/2006/table">
            <a:tbl>
              <a:tblPr/>
              <a:tblGrid>
                <a:gridCol w="1800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248472">
                  <a:extLst>
                    <a:ext uri="{9D8B030D-6E8A-4147-A177-3AD203B41FA5}">
                      <a16:colId xmlns:a16="http://schemas.microsoft.com/office/drawing/2014/main" val="4072086159"/>
                    </a:ext>
                  </a:extLst>
                </a:gridCol>
                <a:gridCol w="2668071">
                  <a:extLst>
                    <a:ext uri="{9D8B030D-6E8A-4147-A177-3AD203B41FA5}">
                      <a16:colId xmlns:a16="http://schemas.microsoft.com/office/drawing/2014/main" val="692076597"/>
                    </a:ext>
                  </a:extLst>
                </a:gridCol>
                <a:gridCol w="71347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9450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33993">
                <a:tc gridSpan="5">
                  <a:txBody>
                    <a:bodyPr/>
                    <a:lstStyle/>
                    <a:p>
                      <a:pPr algn="l" fontAlgn="t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Любанский (4)</a:t>
                      </a:r>
                    </a:p>
                  </a:txBody>
                  <a:tcPr marL="413355" marR="6561" marT="656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x-non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x-none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88139"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45</a:t>
                      </a:r>
                    </a:p>
                  </a:txBody>
                  <a:tcPr marL="6561" marR="6561" marT="656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Пляж в г. Любань</a:t>
                      </a:r>
                    </a:p>
                  </a:txBody>
                  <a:tcPr marL="6561" marR="6561" marT="656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УП «Любаньское ЖКХ»</a:t>
                      </a:r>
                    </a:p>
                  </a:txBody>
                  <a:tcPr marL="6561" marR="6561" marT="656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t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№497 от 29.03. 2022</a:t>
                      </a:r>
                    </a:p>
                  </a:txBody>
                  <a:tcPr marL="6561" marR="6561" marT="656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Любанский спасательный пост ОСВОД (круглогодичный)</a:t>
                      </a:r>
                    </a:p>
                  </a:txBody>
                  <a:tcPr marL="6561" marR="6561" marT="6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15299"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46</a:t>
                      </a:r>
                    </a:p>
                  </a:txBody>
                  <a:tcPr marL="6561" marR="6561" marT="656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Зона отдыха в районе Любаньского водохранилища</a:t>
                      </a:r>
                    </a:p>
                  </a:txBody>
                  <a:tcPr marL="6561" marR="6561" marT="656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Любанская РОС РГОО БООР</a:t>
                      </a:r>
                    </a:p>
                  </a:txBody>
                  <a:tcPr marL="6561" marR="6561" marT="656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6561" marR="6561" marT="6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3993"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47</a:t>
                      </a:r>
                    </a:p>
                  </a:txBody>
                  <a:tcPr marL="6561" marR="6561" marT="656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База отдыха «Бобровая Хатка»</a:t>
                      </a:r>
                    </a:p>
                  </a:txBody>
                  <a:tcPr marL="6561" marR="6561" marT="656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ЧУП «Сливец и К»</a:t>
                      </a:r>
                    </a:p>
                  </a:txBody>
                  <a:tcPr marL="6561" marR="6561" marT="656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Ведомственный пост </a:t>
                      </a:r>
                    </a:p>
                  </a:txBody>
                  <a:tcPr marL="6561" marR="6561" marT="6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0531"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48</a:t>
                      </a:r>
                    </a:p>
                  </a:txBody>
                  <a:tcPr marL="6561" marR="6561" marT="656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Зона отдыха парк семейного отдыха «Лапландия»</a:t>
                      </a:r>
                    </a:p>
                  </a:txBody>
                  <a:tcPr marL="6561" marR="6561" marT="656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ИП </a:t>
                      </a:r>
                      <a:r>
                        <a:rPr lang="ru-RU" sz="1200" b="0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Лапанович</a:t>
                      </a:r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 А.И.</a:t>
                      </a:r>
                    </a:p>
                  </a:txBody>
                  <a:tcPr marL="6561" marR="6561" marT="656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6561" marR="6561" marT="656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Ведомственный пост</a:t>
                      </a:r>
                    </a:p>
                  </a:txBody>
                  <a:tcPr marL="6561" marR="6561" marT="6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33993">
                <a:tc gridSpan="5">
                  <a:txBody>
                    <a:bodyPr/>
                    <a:lstStyle/>
                    <a:p>
                      <a:pPr algn="l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Минский (5)</a:t>
                      </a:r>
                    </a:p>
                  </a:txBody>
                  <a:tcPr marL="413355" marR="6561" marT="656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x-non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x-none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58327"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49</a:t>
                      </a:r>
                    </a:p>
                  </a:txBody>
                  <a:tcPr marL="6561" marR="6561" marT="656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Зона отдыха "Вяча»"пляж №4</a:t>
                      </a:r>
                    </a:p>
                  </a:txBody>
                  <a:tcPr marL="6561" marR="6561" marT="656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ГСЛХУ «Боровлянский спецлесхоз»</a:t>
                      </a:r>
                    </a:p>
                  </a:txBody>
                  <a:tcPr marL="6561" marR="6561" marT="656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№3331 от 13.06.2016</a:t>
                      </a:r>
                    </a:p>
                  </a:txBody>
                  <a:tcPr marL="6561" marR="6561" marT="656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6561" marR="6561" marT="656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58327"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50</a:t>
                      </a:r>
                    </a:p>
                  </a:txBody>
                  <a:tcPr marL="6561" marR="6561" marT="656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Зона отдыха "</a:t>
                      </a:r>
                      <a:r>
                        <a:rPr lang="ru-RU" sz="1200" b="0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Вяча</a:t>
                      </a:r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»"пляж №5</a:t>
                      </a:r>
                    </a:p>
                  </a:txBody>
                  <a:tcPr marL="6561" marR="6561" marT="656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6561" marR="6561" marT="656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6561" marR="6561" marT="656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сп. станция "Вяча" МГО ОСВОД</a:t>
                      </a:r>
                    </a:p>
                  </a:txBody>
                  <a:tcPr marL="6561" marR="6561" marT="656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58327"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51</a:t>
                      </a:r>
                    </a:p>
                  </a:txBody>
                  <a:tcPr marL="6561" marR="6561" marT="656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Зона отдыха "Вяча»"пляж №6</a:t>
                      </a:r>
                    </a:p>
                  </a:txBody>
                  <a:tcPr marL="6561" marR="6561" marT="656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6561" marR="6561" marT="656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6561" marR="6561" marT="656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сп. станция "Вяча" МГО ОСВОД</a:t>
                      </a:r>
                    </a:p>
                  </a:txBody>
                  <a:tcPr marL="6561" marR="6561" marT="656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58327"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52</a:t>
                      </a:r>
                    </a:p>
                  </a:txBody>
                  <a:tcPr marL="6561" marR="6561" marT="656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Зона отдыха "Вяча»"пляж №7</a:t>
                      </a:r>
                    </a:p>
                  </a:txBody>
                  <a:tcPr marL="6561" marR="6561" marT="656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6561" marR="6561" marT="656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6561" marR="6561" marT="656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сп. станция "Вяча" МГО ОСВОД</a:t>
                      </a:r>
                    </a:p>
                  </a:txBody>
                  <a:tcPr marL="6561" marR="6561" marT="656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58327"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53</a:t>
                      </a:r>
                    </a:p>
                  </a:txBody>
                  <a:tcPr marL="6561" marR="6561" marT="656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Зона отдыха «Птичь»</a:t>
                      </a:r>
                    </a:p>
                  </a:txBody>
                  <a:tcPr marL="6561" marR="6561" marT="656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ГСЛХУ «</a:t>
                      </a:r>
                      <a:r>
                        <a:rPr lang="ru-RU" sz="1200" b="0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Боровлянский</a:t>
                      </a:r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lang="ru-RU" sz="1200" b="0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спецлесхоз</a:t>
                      </a:r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»</a:t>
                      </a:r>
                    </a:p>
                  </a:txBody>
                  <a:tcPr marL="6561" marR="6561" marT="656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6561" marR="6561" marT="656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сп. станция "Птичь" МГО ОСВОД</a:t>
                      </a:r>
                    </a:p>
                  </a:txBody>
                  <a:tcPr marL="6561" marR="6561" marT="656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33993">
                <a:tc gridSpan="5">
                  <a:txBody>
                    <a:bodyPr/>
                    <a:lstStyle/>
                    <a:p>
                      <a:pPr algn="l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Молодечненский (4)</a:t>
                      </a:r>
                    </a:p>
                  </a:txBody>
                  <a:tcPr marL="354304" marR="6561" marT="656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x-non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x-none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788139"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54</a:t>
                      </a:r>
                    </a:p>
                  </a:txBody>
                  <a:tcPr marL="6561" marR="6561" marT="656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Водоем «Удранка» вблизи детского оздоровительного лагеря «Маяк» , в г. п.Радошковичи</a:t>
                      </a:r>
                    </a:p>
                  </a:txBody>
                  <a:tcPr marL="6561" marR="6561" marT="656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ГЛХУ «Молодечненский лесхоз»</a:t>
                      </a:r>
                    </a:p>
                  </a:txBody>
                  <a:tcPr marL="6561" marR="6561" marT="656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4">
                  <a:txBody>
                    <a:bodyPr/>
                    <a:lstStyle/>
                    <a:p>
                      <a:pPr algn="ctr" fontAlgn="t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№555 от 29.03.2022</a:t>
                      </a:r>
                    </a:p>
                  </a:txBody>
                  <a:tcPr marL="6561" marR="6561" marT="656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Молодечненский спасательный пост ОСВОД (круглогодичный)</a:t>
                      </a:r>
                    </a:p>
                  </a:txBody>
                  <a:tcPr marL="6561" marR="6561" marT="6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458327"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55</a:t>
                      </a:r>
                    </a:p>
                  </a:txBody>
                  <a:tcPr marL="6561" marR="6561" marT="656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Водоем филиала «Санатория «Сосновый бор» ОАО «Белагроздравница»</a:t>
                      </a:r>
                    </a:p>
                  </a:txBody>
                  <a:tcPr marL="6561" marR="6561" marT="656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Филиал «Санаторий «Сосновый бор»</a:t>
                      </a:r>
                    </a:p>
                  </a:txBody>
                  <a:tcPr marL="6561" marR="6561" marT="656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ведомственный пост</a:t>
                      </a:r>
                    </a:p>
                  </a:txBody>
                  <a:tcPr marL="6561" marR="6561" marT="6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33993"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56</a:t>
                      </a:r>
                    </a:p>
                  </a:txBody>
                  <a:tcPr marL="6561" marR="6561" marT="656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Водоем в аг. Березинское</a:t>
                      </a:r>
                    </a:p>
                  </a:txBody>
                  <a:tcPr marL="6561" marR="6561" marT="656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УП «Коммунальник»</a:t>
                      </a:r>
                    </a:p>
                  </a:txBody>
                  <a:tcPr marL="6561" marR="6561" marT="656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6561" marR="6561" marT="6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565968"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57</a:t>
                      </a:r>
                    </a:p>
                  </a:txBody>
                  <a:tcPr marL="6561" marR="6561" marT="656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Водоем филиала « Дом отдыха» «Алеся» ОАО «</a:t>
                      </a:r>
                      <a:r>
                        <a:rPr lang="ru-RU" sz="1200" b="0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Газпромтрансгаз</a:t>
                      </a:r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 Беларусь»</a:t>
                      </a:r>
                    </a:p>
                  </a:txBody>
                  <a:tcPr marL="6561" marR="6561" marT="656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Филиал «Дома отдыха « Алеся» ОАО «</a:t>
                      </a:r>
                      <a:r>
                        <a:rPr lang="ru-RU" sz="1200" b="0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Газпромтрансгаз</a:t>
                      </a:r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 Беларусь»</a:t>
                      </a:r>
                    </a:p>
                  </a:txBody>
                  <a:tcPr marL="6561" marR="6561" marT="656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ведомственный пост </a:t>
                      </a:r>
                    </a:p>
                  </a:txBody>
                  <a:tcPr marL="6561" marR="6561" marT="65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Сектор">
  <a:themeElements>
    <a:clrScheme name="Сектор">
      <a:dk1>
        <a:sysClr val="windowText" lastClr="000000"/>
      </a:dk1>
      <a:lt1>
        <a:sysClr val="window" lastClr="FFFFFF"/>
      </a:lt1>
      <a:dk2>
        <a:srgbClr val="D06F1E"/>
      </a:dk2>
      <a:lt2>
        <a:srgbClr val="F0BE21"/>
      </a:lt2>
      <a:accent1>
        <a:srgbClr val="760603"/>
      </a:accent1>
      <a:accent2>
        <a:srgbClr val="9F761A"/>
      </a:accent2>
      <a:accent3>
        <a:srgbClr val="92A200"/>
      </a:accent3>
      <a:accent4>
        <a:srgbClr val="4AA157"/>
      </a:accent4>
      <a:accent5>
        <a:srgbClr val="46788D"/>
      </a:accent5>
      <a:accent6>
        <a:srgbClr val="A848A8"/>
      </a:accent6>
      <a:hlink>
        <a:srgbClr val="460402"/>
      </a:hlink>
      <a:folHlink>
        <a:srgbClr val="991111"/>
      </a:folHlink>
    </a:clrScheme>
    <a:fontScheme name="Сектор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Сектор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162000"/>
                <a:satMod val="200000"/>
                <a:lumMod val="124000"/>
              </a:schemeClr>
            </a:gs>
            <a:gs pos="100000">
              <a:schemeClr val="phClr">
                <a:shade val="96000"/>
                <a:hueMod val="88000"/>
                <a:satMod val="220000"/>
                <a:lumMod val="82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142000"/>
                <a:satMod val="200000"/>
                <a:lumMod val="118000"/>
              </a:schemeClr>
            </a:gs>
            <a:gs pos="100000">
              <a:schemeClr val="phClr">
                <a:shade val="92000"/>
                <a:hueMod val="22000"/>
                <a:satMod val="220000"/>
                <a:lumMod val="62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282EB108-EDE6-4B8E-957B-D4A69BF580E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92</TotalTime>
  <Words>3026</Words>
  <Application>Microsoft Office PowerPoint</Application>
  <PresentationFormat>Экран (4:3)</PresentationFormat>
  <Paragraphs>1225</Paragraphs>
  <Slides>12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2</vt:i4>
      </vt:variant>
      <vt:variant>
        <vt:lpstr>Заголовки слайдов</vt:lpstr>
      </vt:variant>
      <vt:variant>
        <vt:i4>12</vt:i4>
      </vt:variant>
    </vt:vector>
  </HeadingPairs>
  <TitlesOfParts>
    <vt:vector size="22" baseType="lpstr">
      <vt:lpstr>Arial</vt:lpstr>
      <vt:lpstr>Arial Black</vt:lpstr>
      <vt:lpstr>Arial Unicode MS</vt:lpstr>
      <vt:lpstr>Calibri</vt:lpstr>
      <vt:lpstr>Century Gothic</vt:lpstr>
      <vt:lpstr>Times New Roman</vt:lpstr>
      <vt:lpstr>Tw Cen MT</vt:lpstr>
      <vt:lpstr>Wingdings 3</vt:lpstr>
      <vt:lpstr>Тема Office</vt:lpstr>
      <vt:lpstr>Сектор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Пользователь</dc:creator>
  <cp:lastModifiedBy>Валентина Зуевская</cp:lastModifiedBy>
  <cp:revision>16</cp:revision>
  <dcterms:created xsi:type="dcterms:W3CDTF">2023-04-28T12:01:09Z</dcterms:created>
  <dcterms:modified xsi:type="dcterms:W3CDTF">2023-05-15T07:49:42Z</dcterms:modified>
</cp:coreProperties>
</file>