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72" r:id="rId1"/>
  </p:sldMasterIdLst>
  <p:notesMasterIdLst>
    <p:notesMasterId r:id="rId16"/>
  </p:notesMasterIdLst>
  <p:sldIdLst>
    <p:sldId id="257" r:id="rId2"/>
    <p:sldId id="364" r:id="rId3"/>
    <p:sldId id="339" r:id="rId4"/>
    <p:sldId id="371" r:id="rId5"/>
    <p:sldId id="372" r:id="rId6"/>
    <p:sldId id="373" r:id="rId7"/>
    <p:sldId id="367" r:id="rId8"/>
    <p:sldId id="374" r:id="rId9"/>
    <p:sldId id="344" r:id="rId10"/>
    <p:sldId id="356" r:id="rId11"/>
    <p:sldId id="376" r:id="rId12"/>
    <p:sldId id="377" r:id="rId13"/>
    <p:sldId id="348" r:id="rId14"/>
    <p:sldId id="378" r:id="rId15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630B"/>
    <a:srgbClr val="0D89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9112" autoAdjust="0"/>
  </p:normalViewPr>
  <p:slideViewPr>
    <p:cSldViewPr snapToGrid="0">
      <p:cViewPr varScale="1">
        <p:scale>
          <a:sx n="96" d="100"/>
          <a:sy n="96" d="100"/>
        </p:scale>
        <p:origin x="384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452F1C-0E04-4419-B727-EAE60E88091D}" type="doc">
      <dgm:prSet loTypeId="urn:microsoft.com/office/officeart/2005/8/layout/h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E3F1A9B9-911D-4EDC-94F5-28E4B58995E1}">
      <dgm:prSet/>
      <dgm:spPr/>
      <dgm:t>
        <a:bodyPr/>
        <a:lstStyle/>
        <a:p>
          <a:r>
            <a:rPr lang="ru-RU" dirty="0"/>
            <a:t>Особое внимание будет уделено оздоровлению </a:t>
          </a:r>
          <a:r>
            <a:rPr lang="ru-RU" b="1" dirty="0"/>
            <a:t>социально уязвимых категорий детей </a:t>
          </a:r>
          <a:endParaRPr lang="ru-RU" dirty="0"/>
        </a:p>
      </dgm:t>
    </dgm:pt>
    <dgm:pt modelId="{6F2B78DA-0685-45A4-97CA-048FD9AA396D}" type="parTrans" cxnId="{0DE307CF-E14C-4F54-AF6B-A5544935CBD7}">
      <dgm:prSet/>
      <dgm:spPr/>
      <dgm:t>
        <a:bodyPr/>
        <a:lstStyle/>
        <a:p>
          <a:endParaRPr lang="ru-RU"/>
        </a:p>
      </dgm:t>
    </dgm:pt>
    <dgm:pt modelId="{A8A3754F-DBBF-4F97-A783-37252937E608}" type="sibTrans" cxnId="{0DE307CF-E14C-4F54-AF6B-A5544935CBD7}">
      <dgm:prSet/>
      <dgm:spPr/>
      <dgm:t>
        <a:bodyPr/>
        <a:lstStyle/>
        <a:p>
          <a:endParaRPr lang="ru-RU"/>
        </a:p>
      </dgm:t>
    </dgm:pt>
    <dgm:pt modelId="{67211D21-FF99-475B-8BDB-CD13EAD05205}">
      <dgm:prSet/>
      <dgm:spPr/>
      <dgm:t>
        <a:bodyPr/>
        <a:lstStyle/>
        <a:p>
          <a:r>
            <a:rPr lang="ru-RU" dirty="0"/>
            <a:t>из </a:t>
          </a:r>
          <a:r>
            <a:rPr lang="ru-RU" b="1" dirty="0"/>
            <a:t>многодетных</a:t>
          </a:r>
          <a:r>
            <a:rPr lang="ru-RU" dirty="0"/>
            <a:t> </a:t>
          </a:r>
        </a:p>
      </dgm:t>
    </dgm:pt>
    <dgm:pt modelId="{AA223A9D-8A52-4F63-9E3A-9ECD864CA4B5}" type="parTrans" cxnId="{F4F362DF-3088-48FB-AFF7-C014C1E9948A}">
      <dgm:prSet/>
      <dgm:spPr/>
      <dgm:t>
        <a:bodyPr/>
        <a:lstStyle/>
        <a:p>
          <a:endParaRPr lang="ru-RU"/>
        </a:p>
      </dgm:t>
    </dgm:pt>
    <dgm:pt modelId="{A1F06589-D6C1-4EE0-902D-549C49E78F7F}" type="sibTrans" cxnId="{F4F362DF-3088-48FB-AFF7-C014C1E9948A}">
      <dgm:prSet/>
      <dgm:spPr/>
      <dgm:t>
        <a:bodyPr/>
        <a:lstStyle/>
        <a:p>
          <a:endParaRPr lang="ru-RU"/>
        </a:p>
      </dgm:t>
    </dgm:pt>
    <dgm:pt modelId="{07D237B4-4397-4371-89FE-B627D14814B5}">
      <dgm:prSet/>
      <dgm:spPr/>
      <dgm:t>
        <a:bodyPr/>
        <a:lstStyle/>
        <a:p>
          <a:r>
            <a:rPr lang="ru-RU" b="1" dirty="0"/>
            <a:t>малообеспеченных</a:t>
          </a:r>
          <a:r>
            <a:rPr lang="ru-RU" dirty="0"/>
            <a:t> </a:t>
          </a:r>
        </a:p>
      </dgm:t>
    </dgm:pt>
    <dgm:pt modelId="{B6D2BD45-17D3-4F8A-A619-05D41F73F56B}" type="parTrans" cxnId="{67A95022-9142-4742-B652-848AD4E5C82B}">
      <dgm:prSet/>
      <dgm:spPr/>
      <dgm:t>
        <a:bodyPr/>
        <a:lstStyle/>
        <a:p>
          <a:endParaRPr lang="ru-RU"/>
        </a:p>
      </dgm:t>
    </dgm:pt>
    <dgm:pt modelId="{4E1310B7-AA83-4B03-9A13-7972DE5FF347}" type="sibTrans" cxnId="{67A95022-9142-4742-B652-848AD4E5C82B}">
      <dgm:prSet/>
      <dgm:spPr/>
      <dgm:t>
        <a:bodyPr/>
        <a:lstStyle/>
        <a:p>
          <a:endParaRPr lang="ru-RU"/>
        </a:p>
      </dgm:t>
    </dgm:pt>
    <dgm:pt modelId="{D7334826-405A-41F5-88A0-2C6E13987ABF}">
      <dgm:prSet/>
      <dgm:spPr/>
      <dgm:t>
        <a:bodyPr/>
        <a:lstStyle/>
        <a:p>
          <a:r>
            <a:rPr lang="ru-RU" b="1" dirty="0"/>
            <a:t>неполных</a:t>
          </a:r>
          <a:r>
            <a:rPr lang="ru-RU" dirty="0"/>
            <a:t> семей </a:t>
          </a:r>
        </a:p>
      </dgm:t>
    </dgm:pt>
    <dgm:pt modelId="{56233893-2616-4AB7-BBC1-C3A07658D8D1}" type="parTrans" cxnId="{068320D0-682D-423F-83C2-D526283F15AB}">
      <dgm:prSet/>
      <dgm:spPr/>
      <dgm:t>
        <a:bodyPr/>
        <a:lstStyle/>
        <a:p>
          <a:endParaRPr lang="ru-RU"/>
        </a:p>
      </dgm:t>
    </dgm:pt>
    <dgm:pt modelId="{0C6F32AE-4350-4D1A-88E5-B5E0AB7A3945}" type="sibTrans" cxnId="{068320D0-682D-423F-83C2-D526283F15AB}">
      <dgm:prSet/>
      <dgm:spPr/>
      <dgm:t>
        <a:bodyPr/>
        <a:lstStyle/>
        <a:p>
          <a:endParaRPr lang="ru-RU"/>
        </a:p>
      </dgm:t>
    </dgm:pt>
    <dgm:pt modelId="{AFDDDCB6-6A22-4F23-8BFD-B3B0DC99E22A}">
      <dgm:prSet/>
      <dgm:spPr/>
      <dgm:t>
        <a:bodyPr/>
        <a:lstStyle/>
        <a:p>
          <a:r>
            <a:rPr lang="ru-RU" dirty="0"/>
            <a:t>детей, находящихся </a:t>
          </a:r>
          <a:r>
            <a:rPr lang="ru-RU" b="1" dirty="0"/>
            <a:t>в социально опасном положении </a:t>
          </a:r>
        </a:p>
      </dgm:t>
    </dgm:pt>
    <dgm:pt modelId="{756EF02F-A2C7-4883-9761-F5AECFDB553D}" type="parTrans" cxnId="{991E8429-FAF1-47CD-A142-EC8DC22F9AB7}">
      <dgm:prSet/>
      <dgm:spPr/>
      <dgm:t>
        <a:bodyPr/>
        <a:lstStyle/>
        <a:p>
          <a:endParaRPr lang="ru-RU"/>
        </a:p>
      </dgm:t>
    </dgm:pt>
    <dgm:pt modelId="{0114F43B-DD4C-4B7A-95BD-DC2807363352}" type="sibTrans" cxnId="{991E8429-FAF1-47CD-A142-EC8DC22F9AB7}">
      <dgm:prSet/>
      <dgm:spPr/>
      <dgm:t>
        <a:bodyPr/>
        <a:lstStyle/>
        <a:p>
          <a:endParaRPr lang="ru-RU"/>
        </a:p>
      </dgm:t>
    </dgm:pt>
    <dgm:pt modelId="{624F1D45-90D8-456C-8A08-4991BDC1274D}">
      <dgm:prSet/>
      <dgm:spPr/>
      <dgm:t>
        <a:bodyPr/>
        <a:lstStyle/>
        <a:p>
          <a:r>
            <a:rPr lang="ru-RU" b="1" dirty="0"/>
            <a:t>детей</a:t>
          </a:r>
          <a:r>
            <a:rPr lang="ru-RU" dirty="0"/>
            <a:t>, с которыми проводится </a:t>
          </a:r>
          <a:r>
            <a:rPr lang="ru-RU" b="1" dirty="0"/>
            <a:t>индивидуальная профилактическая работа</a:t>
          </a:r>
        </a:p>
      </dgm:t>
    </dgm:pt>
    <dgm:pt modelId="{D7F4638E-ACAD-44B7-B866-BDDFEF32D450}" type="parTrans" cxnId="{1F3CB739-0D57-4AC5-9AA7-021B91CF088E}">
      <dgm:prSet/>
      <dgm:spPr/>
      <dgm:t>
        <a:bodyPr/>
        <a:lstStyle/>
        <a:p>
          <a:endParaRPr lang="ru-RU"/>
        </a:p>
      </dgm:t>
    </dgm:pt>
    <dgm:pt modelId="{96399AED-8B36-46AD-A197-E02CBA220C33}" type="sibTrans" cxnId="{1F3CB739-0D57-4AC5-9AA7-021B91CF088E}">
      <dgm:prSet/>
      <dgm:spPr/>
      <dgm:t>
        <a:bodyPr/>
        <a:lstStyle/>
        <a:p>
          <a:endParaRPr lang="ru-RU"/>
        </a:p>
      </dgm:t>
    </dgm:pt>
    <dgm:pt modelId="{FB3C77C0-E99A-4A36-BAFE-2C1EA92F53B8}" type="pres">
      <dgm:prSet presAssocID="{25452F1C-0E04-4419-B727-EAE60E88091D}" presName="Name0" presStyleCnt="0">
        <dgm:presLayoutVars>
          <dgm:dir/>
          <dgm:animLvl val="lvl"/>
          <dgm:resizeHandles val="exact"/>
        </dgm:presLayoutVars>
      </dgm:prSet>
      <dgm:spPr/>
    </dgm:pt>
    <dgm:pt modelId="{46971634-CE6E-44A5-A5D8-69C1A86307C9}" type="pres">
      <dgm:prSet presAssocID="{E3F1A9B9-911D-4EDC-94F5-28E4B58995E1}" presName="composite" presStyleCnt="0"/>
      <dgm:spPr/>
    </dgm:pt>
    <dgm:pt modelId="{754422FA-45DE-4142-984A-7B361F5EF948}" type="pres">
      <dgm:prSet presAssocID="{E3F1A9B9-911D-4EDC-94F5-28E4B58995E1}" presName="parTx" presStyleLbl="alignNode1" presStyleIdx="0" presStyleCnt="1" custLinFactNeighborY="16053">
        <dgm:presLayoutVars>
          <dgm:chMax val="0"/>
          <dgm:chPref val="0"/>
          <dgm:bulletEnabled val="1"/>
        </dgm:presLayoutVars>
      </dgm:prSet>
      <dgm:spPr/>
    </dgm:pt>
    <dgm:pt modelId="{27FC2B3D-82D7-479B-B833-2B3C3A548D70}" type="pres">
      <dgm:prSet presAssocID="{E3F1A9B9-911D-4EDC-94F5-28E4B58995E1}" presName="desTx" presStyleLbl="alignAccFollowNode1" presStyleIdx="0" presStyleCnt="1" custLinFactNeighborX="-155" custLinFactNeighborY="11474">
        <dgm:presLayoutVars>
          <dgm:bulletEnabled val="1"/>
        </dgm:presLayoutVars>
      </dgm:prSet>
      <dgm:spPr/>
    </dgm:pt>
  </dgm:ptLst>
  <dgm:cxnLst>
    <dgm:cxn modelId="{D95CF204-CB13-45B8-9394-026177659A90}" type="presOf" srcId="{67211D21-FF99-475B-8BDB-CD13EAD05205}" destId="{27FC2B3D-82D7-479B-B833-2B3C3A548D70}" srcOrd="0" destOrd="0" presId="urn:microsoft.com/office/officeart/2005/8/layout/hList1"/>
    <dgm:cxn modelId="{67A95022-9142-4742-B652-848AD4E5C82B}" srcId="{E3F1A9B9-911D-4EDC-94F5-28E4B58995E1}" destId="{07D237B4-4397-4371-89FE-B627D14814B5}" srcOrd="1" destOrd="0" parTransId="{B6D2BD45-17D3-4F8A-A619-05D41F73F56B}" sibTransId="{4E1310B7-AA83-4B03-9A13-7972DE5FF347}"/>
    <dgm:cxn modelId="{530A1723-C4D0-4565-B813-D7E350E109A5}" type="presOf" srcId="{624F1D45-90D8-456C-8A08-4991BDC1274D}" destId="{27FC2B3D-82D7-479B-B833-2B3C3A548D70}" srcOrd="0" destOrd="4" presId="urn:microsoft.com/office/officeart/2005/8/layout/hList1"/>
    <dgm:cxn modelId="{6A529028-5AD2-4696-99DA-FB5454BC3EB4}" type="presOf" srcId="{D7334826-405A-41F5-88A0-2C6E13987ABF}" destId="{27FC2B3D-82D7-479B-B833-2B3C3A548D70}" srcOrd="0" destOrd="2" presId="urn:microsoft.com/office/officeart/2005/8/layout/hList1"/>
    <dgm:cxn modelId="{991E8429-FAF1-47CD-A142-EC8DC22F9AB7}" srcId="{E3F1A9B9-911D-4EDC-94F5-28E4B58995E1}" destId="{AFDDDCB6-6A22-4F23-8BFD-B3B0DC99E22A}" srcOrd="3" destOrd="0" parTransId="{756EF02F-A2C7-4883-9761-F5AECFDB553D}" sibTransId="{0114F43B-DD4C-4B7A-95BD-DC2807363352}"/>
    <dgm:cxn modelId="{1F3CB739-0D57-4AC5-9AA7-021B91CF088E}" srcId="{E3F1A9B9-911D-4EDC-94F5-28E4B58995E1}" destId="{624F1D45-90D8-456C-8A08-4991BDC1274D}" srcOrd="4" destOrd="0" parTransId="{D7F4638E-ACAD-44B7-B866-BDDFEF32D450}" sibTransId="{96399AED-8B36-46AD-A197-E02CBA220C33}"/>
    <dgm:cxn modelId="{B09A015E-EEE1-4C20-AE9C-2AEDB93FA02F}" type="presOf" srcId="{07D237B4-4397-4371-89FE-B627D14814B5}" destId="{27FC2B3D-82D7-479B-B833-2B3C3A548D70}" srcOrd="0" destOrd="1" presId="urn:microsoft.com/office/officeart/2005/8/layout/hList1"/>
    <dgm:cxn modelId="{FB5579AA-7862-4829-91A7-587C9D8C6D1F}" type="presOf" srcId="{AFDDDCB6-6A22-4F23-8BFD-B3B0DC99E22A}" destId="{27FC2B3D-82D7-479B-B833-2B3C3A548D70}" srcOrd="0" destOrd="3" presId="urn:microsoft.com/office/officeart/2005/8/layout/hList1"/>
    <dgm:cxn modelId="{0DE307CF-E14C-4F54-AF6B-A5544935CBD7}" srcId="{25452F1C-0E04-4419-B727-EAE60E88091D}" destId="{E3F1A9B9-911D-4EDC-94F5-28E4B58995E1}" srcOrd="0" destOrd="0" parTransId="{6F2B78DA-0685-45A4-97CA-048FD9AA396D}" sibTransId="{A8A3754F-DBBF-4F97-A783-37252937E608}"/>
    <dgm:cxn modelId="{068320D0-682D-423F-83C2-D526283F15AB}" srcId="{E3F1A9B9-911D-4EDC-94F5-28E4B58995E1}" destId="{D7334826-405A-41F5-88A0-2C6E13987ABF}" srcOrd="2" destOrd="0" parTransId="{56233893-2616-4AB7-BBC1-C3A07658D8D1}" sibTransId="{0C6F32AE-4350-4D1A-88E5-B5E0AB7A3945}"/>
    <dgm:cxn modelId="{0D19C4DC-9FB9-4DC9-82BB-4753C100C82D}" type="presOf" srcId="{E3F1A9B9-911D-4EDC-94F5-28E4B58995E1}" destId="{754422FA-45DE-4142-984A-7B361F5EF948}" srcOrd="0" destOrd="0" presId="urn:microsoft.com/office/officeart/2005/8/layout/hList1"/>
    <dgm:cxn modelId="{F4F362DF-3088-48FB-AFF7-C014C1E9948A}" srcId="{E3F1A9B9-911D-4EDC-94F5-28E4B58995E1}" destId="{67211D21-FF99-475B-8BDB-CD13EAD05205}" srcOrd="0" destOrd="0" parTransId="{AA223A9D-8A52-4F63-9E3A-9ECD864CA4B5}" sibTransId="{A1F06589-D6C1-4EE0-902D-549C49E78F7F}"/>
    <dgm:cxn modelId="{75CEE0E8-F77D-4094-9D1E-57C4EEB228BC}" type="presOf" srcId="{25452F1C-0E04-4419-B727-EAE60E88091D}" destId="{FB3C77C0-E99A-4A36-BAFE-2C1EA92F53B8}" srcOrd="0" destOrd="0" presId="urn:microsoft.com/office/officeart/2005/8/layout/hList1"/>
    <dgm:cxn modelId="{B44EB134-634C-441D-B60E-075E3BE98A22}" type="presParOf" srcId="{FB3C77C0-E99A-4A36-BAFE-2C1EA92F53B8}" destId="{46971634-CE6E-44A5-A5D8-69C1A86307C9}" srcOrd="0" destOrd="0" presId="urn:microsoft.com/office/officeart/2005/8/layout/hList1"/>
    <dgm:cxn modelId="{572C444D-050A-4AB6-85BA-E39BB461F64C}" type="presParOf" srcId="{46971634-CE6E-44A5-A5D8-69C1A86307C9}" destId="{754422FA-45DE-4142-984A-7B361F5EF948}" srcOrd="0" destOrd="0" presId="urn:microsoft.com/office/officeart/2005/8/layout/hList1"/>
    <dgm:cxn modelId="{0E7ADCC1-CF2F-4719-B4E1-F6346536A64E}" type="presParOf" srcId="{46971634-CE6E-44A5-A5D8-69C1A86307C9}" destId="{27FC2B3D-82D7-479B-B833-2B3C3A548D7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E0C1E7B-830C-4C3B-BBA4-BDBD1E6F439C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3E14B04-15E4-4C05-A871-5CEE4E390C1F}">
      <dgm:prSet custT="1"/>
      <dgm:spPr/>
      <dgm:t>
        <a:bodyPr/>
        <a:lstStyle/>
        <a:p>
          <a:r>
            <a:rPr lang="ru-RU" sz="2000" b="1" dirty="0"/>
            <a:t>Бесплатными путевками </a:t>
          </a:r>
          <a:r>
            <a:rPr lang="ru-RU" sz="2000" dirty="0"/>
            <a:t>будут обеспечены </a:t>
          </a:r>
        </a:p>
      </dgm:t>
    </dgm:pt>
    <dgm:pt modelId="{3BF32E4E-FC58-4580-BF40-B7824F45C8ED}" type="parTrans" cxnId="{BCB6FCA1-684A-465D-ACA8-C6243BFB2E8C}">
      <dgm:prSet/>
      <dgm:spPr/>
      <dgm:t>
        <a:bodyPr/>
        <a:lstStyle/>
        <a:p>
          <a:endParaRPr lang="ru-RU"/>
        </a:p>
      </dgm:t>
    </dgm:pt>
    <dgm:pt modelId="{FED299E6-65C7-403C-8204-634741BD0DDF}" type="sibTrans" cxnId="{BCB6FCA1-684A-465D-ACA8-C6243BFB2E8C}">
      <dgm:prSet/>
      <dgm:spPr/>
      <dgm:t>
        <a:bodyPr/>
        <a:lstStyle/>
        <a:p>
          <a:endParaRPr lang="ru-RU"/>
        </a:p>
      </dgm:t>
    </dgm:pt>
    <dgm:pt modelId="{2DA67809-1EB4-4E97-BD34-F1A13636D264}">
      <dgm:prSet custT="1"/>
      <dgm:spPr/>
      <dgm:t>
        <a:bodyPr/>
        <a:lstStyle/>
        <a:p>
          <a:r>
            <a:rPr lang="ru-RU" sz="1800" b="1" dirty="0"/>
            <a:t>1 740 детей-сирот </a:t>
          </a:r>
          <a:endParaRPr lang="ru-RU" sz="1800" dirty="0"/>
        </a:p>
      </dgm:t>
    </dgm:pt>
    <dgm:pt modelId="{ABD15066-4346-4B6F-8B69-219018E08FC8}" type="parTrans" cxnId="{3411DB20-6125-4727-8937-2CFDE91A8590}">
      <dgm:prSet/>
      <dgm:spPr/>
      <dgm:t>
        <a:bodyPr/>
        <a:lstStyle/>
        <a:p>
          <a:endParaRPr lang="ru-RU"/>
        </a:p>
      </dgm:t>
    </dgm:pt>
    <dgm:pt modelId="{BEBB396E-4A69-4F04-B311-636442E13EB5}" type="sibTrans" cxnId="{3411DB20-6125-4727-8937-2CFDE91A8590}">
      <dgm:prSet/>
      <dgm:spPr/>
      <dgm:t>
        <a:bodyPr/>
        <a:lstStyle/>
        <a:p>
          <a:endParaRPr lang="ru-RU"/>
        </a:p>
      </dgm:t>
    </dgm:pt>
    <dgm:pt modelId="{A404E826-F0AA-418F-B6A2-69F1234CBE96}">
      <dgm:prSet custT="1"/>
      <dgm:spPr/>
      <dgm:t>
        <a:bodyPr/>
        <a:lstStyle/>
        <a:p>
          <a:r>
            <a:rPr lang="ru-RU" sz="1800" b="1" dirty="0"/>
            <a:t>210 воспитанников региональных интернатных учреждений </a:t>
          </a:r>
          <a:endParaRPr lang="ru-RU" sz="1800" dirty="0"/>
        </a:p>
      </dgm:t>
    </dgm:pt>
    <dgm:pt modelId="{D54EF8C5-A928-4E3F-A223-9CFBA5DB4153}" type="parTrans" cxnId="{5691080C-74F3-4273-B619-678B15DDFB0B}">
      <dgm:prSet/>
      <dgm:spPr/>
      <dgm:t>
        <a:bodyPr/>
        <a:lstStyle/>
        <a:p>
          <a:endParaRPr lang="ru-RU"/>
        </a:p>
      </dgm:t>
    </dgm:pt>
    <dgm:pt modelId="{549FB5F5-B6D3-46FE-A0FC-F262BF77AED1}" type="sibTrans" cxnId="{5691080C-74F3-4273-B619-678B15DDFB0B}">
      <dgm:prSet/>
      <dgm:spPr/>
      <dgm:t>
        <a:bodyPr/>
        <a:lstStyle/>
        <a:p>
          <a:endParaRPr lang="ru-RU"/>
        </a:p>
      </dgm:t>
    </dgm:pt>
    <dgm:pt modelId="{40AAD9D1-41AC-4AD5-B334-BA708EF7FA9A}">
      <dgm:prSet custT="1"/>
      <dgm:spPr/>
      <dgm:t>
        <a:bodyPr/>
        <a:lstStyle/>
        <a:p>
          <a:r>
            <a:rPr lang="ru-RU" sz="1800" b="1" dirty="0"/>
            <a:t>1 185 детей-инвалидов</a:t>
          </a:r>
          <a:endParaRPr lang="ru-RU" sz="1800" dirty="0"/>
        </a:p>
      </dgm:t>
    </dgm:pt>
    <dgm:pt modelId="{C149228E-DD40-4F70-B686-E0516463D87E}" type="parTrans" cxnId="{1AA7EC5C-BF51-4B31-84B1-7EFEE1621906}">
      <dgm:prSet/>
      <dgm:spPr/>
      <dgm:t>
        <a:bodyPr/>
        <a:lstStyle/>
        <a:p>
          <a:endParaRPr lang="ru-RU"/>
        </a:p>
      </dgm:t>
    </dgm:pt>
    <dgm:pt modelId="{00C80122-999F-42EE-80B6-174BED81551C}" type="sibTrans" cxnId="{1AA7EC5C-BF51-4B31-84B1-7EFEE1621906}">
      <dgm:prSet/>
      <dgm:spPr/>
      <dgm:t>
        <a:bodyPr/>
        <a:lstStyle/>
        <a:p>
          <a:endParaRPr lang="ru-RU"/>
        </a:p>
      </dgm:t>
    </dgm:pt>
    <dgm:pt modelId="{5C4C2B16-E6DF-4804-BC1C-FB4EEFF6D60C}" type="pres">
      <dgm:prSet presAssocID="{DE0C1E7B-830C-4C3B-BBA4-BDBD1E6F439C}" presName="Name0" presStyleCnt="0">
        <dgm:presLayoutVars>
          <dgm:dir/>
          <dgm:animLvl val="lvl"/>
          <dgm:resizeHandles val="exact"/>
        </dgm:presLayoutVars>
      </dgm:prSet>
      <dgm:spPr/>
    </dgm:pt>
    <dgm:pt modelId="{C85BA4D3-D084-4FC2-B722-CD8541F904C2}" type="pres">
      <dgm:prSet presAssocID="{A3E14B04-15E4-4C05-A871-5CEE4E390C1F}" presName="composite" presStyleCnt="0"/>
      <dgm:spPr/>
    </dgm:pt>
    <dgm:pt modelId="{EE8F7296-F765-4C7F-95F4-0559ED5330AC}" type="pres">
      <dgm:prSet presAssocID="{A3E14B04-15E4-4C05-A871-5CEE4E390C1F}" presName="parTx" presStyleLbl="alignNode1" presStyleIdx="0" presStyleCnt="1" custLinFactNeighborX="6505" custLinFactNeighborY="-10160">
        <dgm:presLayoutVars>
          <dgm:chMax val="0"/>
          <dgm:chPref val="0"/>
          <dgm:bulletEnabled val="1"/>
        </dgm:presLayoutVars>
      </dgm:prSet>
      <dgm:spPr/>
    </dgm:pt>
    <dgm:pt modelId="{E4CCD8FC-39ED-42E8-88A6-0158D73E4F55}" type="pres">
      <dgm:prSet presAssocID="{A3E14B04-15E4-4C05-A871-5CEE4E390C1F}" presName="desTx" presStyleLbl="alignAccFollowNode1" presStyleIdx="0" presStyleCnt="1" custLinFactNeighborX="-912" custLinFactNeighborY="68775">
        <dgm:presLayoutVars>
          <dgm:bulletEnabled val="1"/>
        </dgm:presLayoutVars>
      </dgm:prSet>
      <dgm:spPr/>
    </dgm:pt>
  </dgm:ptLst>
  <dgm:cxnLst>
    <dgm:cxn modelId="{5691080C-74F3-4273-B619-678B15DDFB0B}" srcId="{A3E14B04-15E4-4C05-A871-5CEE4E390C1F}" destId="{A404E826-F0AA-418F-B6A2-69F1234CBE96}" srcOrd="1" destOrd="0" parTransId="{D54EF8C5-A928-4E3F-A223-9CFBA5DB4153}" sibTransId="{549FB5F5-B6D3-46FE-A0FC-F262BF77AED1}"/>
    <dgm:cxn modelId="{64DB5A15-C480-48EA-A887-C3C5DF6132EA}" type="presOf" srcId="{A404E826-F0AA-418F-B6A2-69F1234CBE96}" destId="{E4CCD8FC-39ED-42E8-88A6-0158D73E4F55}" srcOrd="0" destOrd="1" presId="urn:microsoft.com/office/officeart/2005/8/layout/hList1"/>
    <dgm:cxn modelId="{3411DB20-6125-4727-8937-2CFDE91A8590}" srcId="{A3E14B04-15E4-4C05-A871-5CEE4E390C1F}" destId="{2DA67809-1EB4-4E97-BD34-F1A13636D264}" srcOrd="0" destOrd="0" parTransId="{ABD15066-4346-4B6F-8B69-219018E08FC8}" sibTransId="{BEBB396E-4A69-4F04-B311-636442E13EB5}"/>
    <dgm:cxn modelId="{447F163B-061C-4E3D-9B5B-4522C45453A0}" type="presOf" srcId="{A3E14B04-15E4-4C05-A871-5CEE4E390C1F}" destId="{EE8F7296-F765-4C7F-95F4-0559ED5330AC}" srcOrd="0" destOrd="0" presId="urn:microsoft.com/office/officeart/2005/8/layout/hList1"/>
    <dgm:cxn modelId="{1AA7EC5C-BF51-4B31-84B1-7EFEE1621906}" srcId="{A3E14B04-15E4-4C05-A871-5CEE4E390C1F}" destId="{40AAD9D1-41AC-4AD5-B334-BA708EF7FA9A}" srcOrd="2" destOrd="0" parTransId="{C149228E-DD40-4F70-B686-E0516463D87E}" sibTransId="{00C80122-999F-42EE-80B6-174BED81551C}"/>
    <dgm:cxn modelId="{6AD55153-D1CD-4E6D-A2AB-419007A2E2C3}" type="presOf" srcId="{2DA67809-1EB4-4E97-BD34-F1A13636D264}" destId="{E4CCD8FC-39ED-42E8-88A6-0158D73E4F55}" srcOrd="0" destOrd="0" presId="urn:microsoft.com/office/officeart/2005/8/layout/hList1"/>
    <dgm:cxn modelId="{CF77829B-DDD6-494F-A229-818B46E8AD3E}" type="presOf" srcId="{40AAD9D1-41AC-4AD5-B334-BA708EF7FA9A}" destId="{E4CCD8FC-39ED-42E8-88A6-0158D73E4F55}" srcOrd="0" destOrd="2" presId="urn:microsoft.com/office/officeart/2005/8/layout/hList1"/>
    <dgm:cxn modelId="{BCB6FCA1-684A-465D-ACA8-C6243BFB2E8C}" srcId="{DE0C1E7B-830C-4C3B-BBA4-BDBD1E6F439C}" destId="{A3E14B04-15E4-4C05-A871-5CEE4E390C1F}" srcOrd="0" destOrd="0" parTransId="{3BF32E4E-FC58-4580-BF40-B7824F45C8ED}" sibTransId="{FED299E6-65C7-403C-8204-634741BD0DDF}"/>
    <dgm:cxn modelId="{79B92FC5-556C-4AD1-9776-2FB8DC20E409}" type="presOf" srcId="{DE0C1E7B-830C-4C3B-BBA4-BDBD1E6F439C}" destId="{5C4C2B16-E6DF-4804-BC1C-FB4EEFF6D60C}" srcOrd="0" destOrd="0" presId="urn:microsoft.com/office/officeart/2005/8/layout/hList1"/>
    <dgm:cxn modelId="{E9209D3A-C3BE-482D-8676-9AD0E87A5A01}" type="presParOf" srcId="{5C4C2B16-E6DF-4804-BC1C-FB4EEFF6D60C}" destId="{C85BA4D3-D084-4FC2-B722-CD8541F904C2}" srcOrd="0" destOrd="0" presId="urn:microsoft.com/office/officeart/2005/8/layout/hList1"/>
    <dgm:cxn modelId="{0F4DEC4D-A938-4A89-97EC-94C391592C8F}" type="presParOf" srcId="{C85BA4D3-D084-4FC2-B722-CD8541F904C2}" destId="{EE8F7296-F765-4C7F-95F4-0559ED5330AC}" srcOrd="0" destOrd="0" presId="urn:microsoft.com/office/officeart/2005/8/layout/hList1"/>
    <dgm:cxn modelId="{B93FE3EC-07F0-40BB-9430-B5016A289149}" type="presParOf" srcId="{C85BA4D3-D084-4FC2-B722-CD8541F904C2}" destId="{E4CCD8FC-39ED-42E8-88A6-0158D73E4F5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FCF7DEA-98E4-4AF7-8764-CF0FA2F1BAFF}" type="doc">
      <dgm:prSet loTypeId="urn:microsoft.com/office/officeart/2005/8/layout/vList3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F1AB084C-DD41-400C-8919-C5F67B06CF16}">
      <dgm:prSet/>
      <dgm:spPr/>
      <dgm:t>
        <a:bodyPr/>
        <a:lstStyle/>
        <a:p>
          <a:pPr algn="just">
            <a:lnSpc>
              <a:spcPct val="100000"/>
            </a:lnSpc>
            <a:spcAft>
              <a:spcPts val="0"/>
            </a:spcAft>
          </a:pPr>
          <a:r>
            <a:rPr lang="ru-RU" dirty="0"/>
            <a:t>Запланирована организация работы </a:t>
          </a:r>
          <a:r>
            <a:rPr lang="ru-RU" b="1" dirty="0"/>
            <a:t>123 лагерей труда и отдыха</a:t>
          </a:r>
          <a:r>
            <a:rPr lang="ru-RU" dirty="0"/>
            <a:t>, в которых пройдут оздоровление </a:t>
          </a:r>
          <a:br>
            <a:rPr lang="ru-RU" dirty="0"/>
          </a:br>
          <a:r>
            <a:rPr lang="ru-RU" b="1" dirty="0"/>
            <a:t>1 836 учащихся</a:t>
          </a:r>
          <a:r>
            <a:rPr lang="ru-RU" dirty="0"/>
            <a:t> </a:t>
          </a:r>
        </a:p>
      </dgm:t>
    </dgm:pt>
    <dgm:pt modelId="{B3552E3E-D904-4F9A-9908-D85E6858FB7F}" type="parTrans" cxnId="{7E29A19E-FB10-4C98-9ADD-7E41448356C4}">
      <dgm:prSet/>
      <dgm:spPr/>
      <dgm:t>
        <a:bodyPr/>
        <a:lstStyle/>
        <a:p>
          <a:endParaRPr lang="ru-RU"/>
        </a:p>
      </dgm:t>
    </dgm:pt>
    <dgm:pt modelId="{84DACEF0-5A58-4F19-B2FC-32CA0BBD88AA}" type="sibTrans" cxnId="{7E29A19E-FB10-4C98-9ADD-7E41448356C4}">
      <dgm:prSet/>
      <dgm:spPr/>
      <dgm:t>
        <a:bodyPr/>
        <a:lstStyle/>
        <a:p>
          <a:endParaRPr lang="ru-RU"/>
        </a:p>
      </dgm:t>
    </dgm:pt>
    <dgm:pt modelId="{E585BFC3-B78A-4F68-8292-06B5A298678C}">
      <dgm:prSet/>
      <dgm:spPr/>
      <dgm:t>
        <a:bodyPr/>
        <a:lstStyle/>
        <a:p>
          <a:pPr algn="just"/>
          <a:r>
            <a:rPr lang="ru-RU" dirty="0"/>
            <a:t>Сформирован и утвержден перечень принимающих организаций, объектов, видов работ и количество мест для подростков в лагерях труда и отдыха</a:t>
          </a:r>
        </a:p>
      </dgm:t>
    </dgm:pt>
    <dgm:pt modelId="{F2C164F8-5887-4852-A216-36B0FBC90248}" type="parTrans" cxnId="{E7FF3530-8366-4F3D-8EDD-B94EEA26F892}">
      <dgm:prSet/>
      <dgm:spPr/>
      <dgm:t>
        <a:bodyPr/>
        <a:lstStyle/>
        <a:p>
          <a:endParaRPr lang="ru-RU"/>
        </a:p>
      </dgm:t>
    </dgm:pt>
    <dgm:pt modelId="{5E9D2CEC-D92B-4E31-BA43-7255479E4932}" type="sibTrans" cxnId="{E7FF3530-8366-4F3D-8EDD-B94EEA26F892}">
      <dgm:prSet/>
      <dgm:spPr/>
      <dgm:t>
        <a:bodyPr/>
        <a:lstStyle/>
        <a:p>
          <a:endParaRPr lang="ru-RU"/>
        </a:p>
      </dgm:t>
    </dgm:pt>
    <dgm:pt modelId="{5E66F3FB-3AF4-4F8C-98FD-37E987F1BCAE}">
      <dgm:prSet/>
      <dgm:spPr/>
      <dgm:t>
        <a:bodyPr/>
        <a:lstStyle/>
        <a:p>
          <a:pPr algn="just"/>
          <a:r>
            <a:rPr lang="ru-RU" i="1" dirty="0"/>
            <a:t>Основные виды работ – </a:t>
          </a:r>
          <a:r>
            <a:rPr lang="ru-RU" b="1" i="1" dirty="0"/>
            <a:t>благоустройство территории, уход за лесными насаждениями, сбор ягод и овощей, сельскохозяйственные работы </a:t>
          </a:r>
          <a:r>
            <a:rPr lang="ru-RU" i="1" dirty="0"/>
            <a:t>и др.</a:t>
          </a:r>
          <a:endParaRPr lang="ru-RU" dirty="0"/>
        </a:p>
      </dgm:t>
    </dgm:pt>
    <dgm:pt modelId="{54CBE4AC-8EC7-4447-9261-803DFBDE1C23}" type="parTrans" cxnId="{B96162B5-DA85-41AF-9D92-A62DD0FE71A0}">
      <dgm:prSet/>
      <dgm:spPr/>
      <dgm:t>
        <a:bodyPr/>
        <a:lstStyle/>
        <a:p>
          <a:endParaRPr lang="ru-RU"/>
        </a:p>
      </dgm:t>
    </dgm:pt>
    <dgm:pt modelId="{63569DDE-1BD2-44AF-A17B-2459BD2E01DE}" type="sibTrans" cxnId="{B96162B5-DA85-41AF-9D92-A62DD0FE71A0}">
      <dgm:prSet/>
      <dgm:spPr/>
      <dgm:t>
        <a:bodyPr/>
        <a:lstStyle/>
        <a:p>
          <a:endParaRPr lang="ru-RU"/>
        </a:p>
      </dgm:t>
    </dgm:pt>
    <dgm:pt modelId="{1B80FB66-71F4-47CE-80E6-7976E259CF46}" type="pres">
      <dgm:prSet presAssocID="{9FCF7DEA-98E4-4AF7-8764-CF0FA2F1BAFF}" presName="linearFlow" presStyleCnt="0">
        <dgm:presLayoutVars>
          <dgm:dir/>
          <dgm:resizeHandles val="exact"/>
        </dgm:presLayoutVars>
      </dgm:prSet>
      <dgm:spPr/>
    </dgm:pt>
    <dgm:pt modelId="{E71C4908-CB9E-489F-8284-3E4C51F170C4}" type="pres">
      <dgm:prSet presAssocID="{F1AB084C-DD41-400C-8919-C5F67B06CF16}" presName="composite" presStyleCnt="0"/>
      <dgm:spPr/>
    </dgm:pt>
    <dgm:pt modelId="{84086B87-9333-4E47-8A59-986155B27EA6}" type="pres">
      <dgm:prSet presAssocID="{F1AB084C-DD41-400C-8919-C5F67B06CF16}" presName="imgShp" presStyleLbl="fgImgPlace1" presStyleIdx="0" presStyleCnt="3"/>
      <dgm:spPr/>
    </dgm:pt>
    <dgm:pt modelId="{90C46177-96C4-4086-9E6E-819D3B19D35A}" type="pres">
      <dgm:prSet presAssocID="{F1AB084C-DD41-400C-8919-C5F67B06CF16}" presName="txShp" presStyleLbl="node1" presStyleIdx="0" presStyleCnt="3">
        <dgm:presLayoutVars>
          <dgm:bulletEnabled val="1"/>
        </dgm:presLayoutVars>
      </dgm:prSet>
      <dgm:spPr/>
    </dgm:pt>
    <dgm:pt modelId="{A9D06907-6A33-4332-A688-329284AFECAD}" type="pres">
      <dgm:prSet presAssocID="{84DACEF0-5A58-4F19-B2FC-32CA0BBD88AA}" presName="spacing" presStyleCnt="0"/>
      <dgm:spPr/>
    </dgm:pt>
    <dgm:pt modelId="{16E21CF9-AEAA-4ED6-938A-C537E0965D28}" type="pres">
      <dgm:prSet presAssocID="{E585BFC3-B78A-4F68-8292-06B5A298678C}" presName="composite" presStyleCnt="0"/>
      <dgm:spPr/>
    </dgm:pt>
    <dgm:pt modelId="{8048EE6C-D5EE-4132-BB5F-A6CF149C41E9}" type="pres">
      <dgm:prSet presAssocID="{E585BFC3-B78A-4F68-8292-06B5A298678C}" presName="imgShp" presStyleLbl="fgImgPlace1" presStyleIdx="1" presStyleCnt="3"/>
      <dgm:spPr/>
    </dgm:pt>
    <dgm:pt modelId="{DD40BBD3-8156-4AD7-888B-B8587A762A56}" type="pres">
      <dgm:prSet presAssocID="{E585BFC3-B78A-4F68-8292-06B5A298678C}" presName="txShp" presStyleLbl="node1" presStyleIdx="1" presStyleCnt="3">
        <dgm:presLayoutVars>
          <dgm:bulletEnabled val="1"/>
        </dgm:presLayoutVars>
      </dgm:prSet>
      <dgm:spPr/>
    </dgm:pt>
    <dgm:pt modelId="{BEF43236-BF0B-49F0-889A-FEADDD4A50E4}" type="pres">
      <dgm:prSet presAssocID="{5E9D2CEC-D92B-4E31-BA43-7255479E4932}" presName="spacing" presStyleCnt="0"/>
      <dgm:spPr/>
    </dgm:pt>
    <dgm:pt modelId="{784A3486-EEFF-46AD-BFB5-7DE1043D19B6}" type="pres">
      <dgm:prSet presAssocID="{5E66F3FB-3AF4-4F8C-98FD-37E987F1BCAE}" presName="composite" presStyleCnt="0"/>
      <dgm:spPr/>
    </dgm:pt>
    <dgm:pt modelId="{D0F07EDE-9830-4832-B5E6-052C65D815AD}" type="pres">
      <dgm:prSet presAssocID="{5E66F3FB-3AF4-4F8C-98FD-37E987F1BCAE}" presName="imgShp" presStyleLbl="fgImgPlace1" presStyleIdx="2" presStyleCnt="3"/>
      <dgm:spPr/>
    </dgm:pt>
    <dgm:pt modelId="{7004DD78-4380-424E-94C7-1B620470DC52}" type="pres">
      <dgm:prSet presAssocID="{5E66F3FB-3AF4-4F8C-98FD-37E987F1BCAE}" presName="txShp" presStyleLbl="node1" presStyleIdx="2" presStyleCnt="3">
        <dgm:presLayoutVars>
          <dgm:bulletEnabled val="1"/>
        </dgm:presLayoutVars>
      </dgm:prSet>
      <dgm:spPr/>
    </dgm:pt>
  </dgm:ptLst>
  <dgm:cxnLst>
    <dgm:cxn modelId="{E7FF3530-8366-4F3D-8EDD-B94EEA26F892}" srcId="{9FCF7DEA-98E4-4AF7-8764-CF0FA2F1BAFF}" destId="{E585BFC3-B78A-4F68-8292-06B5A298678C}" srcOrd="1" destOrd="0" parTransId="{F2C164F8-5887-4852-A216-36B0FBC90248}" sibTransId="{5E9D2CEC-D92B-4E31-BA43-7255479E4932}"/>
    <dgm:cxn modelId="{AD03224A-D1AA-44FE-9C82-AACDE4C89FF8}" type="presOf" srcId="{E585BFC3-B78A-4F68-8292-06B5A298678C}" destId="{DD40BBD3-8156-4AD7-888B-B8587A762A56}" srcOrd="0" destOrd="0" presId="urn:microsoft.com/office/officeart/2005/8/layout/vList3"/>
    <dgm:cxn modelId="{7E29A19E-FB10-4C98-9ADD-7E41448356C4}" srcId="{9FCF7DEA-98E4-4AF7-8764-CF0FA2F1BAFF}" destId="{F1AB084C-DD41-400C-8919-C5F67B06CF16}" srcOrd="0" destOrd="0" parTransId="{B3552E3E-D904-4F9A-9908-D85E6858FB7F}" sibTransId="{84DACEF0-5A58-4F19-B2FC-32CA0BBD88AA}"/>
    <dgm:cxn modelId="{B96162B5-DA85-41AF-9D92-A62DD0FE71A0}" srcId="{9FCF7DEA-98E4-4AF7-8764-CF0FA2F1BAFF}" destId="{5E66F3FB-3AF4-4F8C-98FD-37E987F1BCAE}" srcOrd="2" destOrd="0" parTransId="{54CBE4AC-8EC7-4447-9261-803DFBDE1C23}" sibTransId="{63569DDE-1BD2-44AF-A17B-2459BD2E01DE}"/>
    <dgm:cxn modelId="{4B61ACD2-B6DA-45EC-9D76-85A1E9E94622}" type="presOf" srcId="{9FCF7DEA-98E4-4AF7-8764-CF0FA2F1BAFF}" destId="{1B80FB66-71F4-47CE-80E6-7976E259CF46}" srcOrd="0" destOrd="0" presId="urn:microsoft.com/office/officeart/2005/8/layout/vList3"/>
    <dgm:cxn modelId="{DC8E7EE7-6660-434D-85B7-B83DEF79A4F9}" type="presOf" srcId="{5E66F3FB-3AF4-4F8C-98FD-37E987F1BCAE}" destId="{7004DD78-4380-424E-94C7-1B620470DC52}" srcOrd="0" destOrd="0" presId="urn:microsoft.com/office/officeart/2005/8/layout/vList3"/>
    <dgm:cxn modelId="{5DA89FFE-1D31-4B32-A828-59125A7B4FB0}" type="presOf" srcId="{F1AB084C-DD41-400C-8919-C5F67B06CF16}" destId="{90C46177-96C4-4086-9E6E-819D3B19D35A}" srcOrd="0" destOrd="0" presId="urn:microsoft.com/office/officeart/2005/8/layout/vList3"/>
    <dgm:cxn modelId="{89E158BB-201C-486D-A0D7-35B19210F4CD}" type="presParOf" srcId="{1B80FB66-71F4-47CE-80E6-7976E259CF46}" destId="{E71C4908-CB9E-489F-8284-3E4C51F170C4}" srcOrd="0" destOrd="0" presId="urn:microsoft.com/office/officeart/2005/8/layout/vList3"/>
    <dgm:cxn modelId="{D81F0181-C791-42F4-90FE-2EFCB05241E0}" type="presParOf" srcId="{E71C4908-CB9E-489F-8284-3E4C51F170C4}" destId="{84086B87-9333-4E47-8A59-986155B27EA6}" srcOrd="0" destOrd="0" presId="urn:microsoft.com/office/officeart/2005/8/layout/vList3"/>
    <dgm:cxn modelId="{CF682206-BD87-40B6-99B2-675F1A875B10}" type="presParOf" srcId="{E71C4908-CB9E-489F-8284-3E4C51F170C4}" destId="{90C46177-96C4-4086-9E6E-819D3B19D35A}" srcOrd="1" destOrd="0" presId="urn:microsoft.com/office/officeart/2005/8/layout/vList3"/>
    <dgm:cxn modelId="{C8921FD6-5626-47A5-BE6C-996D368E5A12}" type="presParOf" srcId="{1B80FB66-71F4-47CE-80E6-7976E259CF46}" destId="{A9D06907-6A33-4332-A688-329284AFECAD}" srcOrd="1" destOrd="0" presId="urn:microsoft.com/office/officeart/2005/8/layout/vList3"/>
    <dgm:cxn modelId="{8FA20AB9-DFF2-4EF5-AF8E-3FA458E1F1F9}" type="presParOf" srcId="{1B80FB66-71F4-47CE-80E6-7976E259CF46}" destId="{16E21CF9-AEAA-4ED6-938A-C537E0965D28}" srcOrd="2" destOrd="0" presId="urn:microsoft.com/office/officeart/2005/8/layout/vList3"/>
    <dgm:cxn modelId="{0567D321-B8E1-4D1A-B920-BD13DB7BBC44}" type="presParOf" srcId="{16E21CF9-AEAA-4ED6-938A-C537E0965D28}" destId="{8048EE6C-D5EE-4132-BB5F-A6CF149C41E9}" srcOrd="0" destOrd="0" presId="urn:microsoft.com/office/officeart/2005/8/layout/vList3"/>
    <dgm:cxn modelId="{29908816-274B-4A6B-8999-08617930C1FD}" type="presParOf" srcId="{16E21CF9-AEAA-4ED6-938A-C537E0965D28}" destId="{DD40BBD3-8156-4AD7-888B-B8587A762A56}" srcOrd="1" destOrd="0" presId="urn:microsoft.com/office/officeart/2005/8/layout/vList3"/>
    <dgm:cxn modelId="{081B4E97-984A-435F-94D7-30B2B84BA9A3}" type="presParOf" srcId="{1B80FB66-71F4-47CE-80E6-7976E259CF46}" destId="{BEF43236-BF0B-49F0-889A-FEADDD4A50E4}" srcOrd="3" destOrd="0" presId="urn:microsoft.com/office/officeart/2005/8/layout/vList3"/>
    <dgm:cxn modelId="{9B8FD77A-8BA6-46CD-8A5E-576E3C89EE43}" type="presParOf" srcId="{1B80FB66-71F4-47CE-80E6-7976E259CF46}" destId="{784A3486-EEFF-46AD-BFB5-7DE1043D19B6}" srcOrd="4" destOrd="0" presId="urn:microsoft.com/office/officeart/2005/8/layout/vList3"/>
    <dgm:cxn modelId="{899FFD89-2266-4607-B400-F6826E43FCCA}" type="presParOf" srcId="{784A3486-EEFF-46AD-BFB5-7DE1043D19B6}" destId="{D0F07EDE-9830-4832-B5E6-052C65D815AD}" srcOrd="0" destOrd="0" presId="urn:microsoft.com/office/officeart/2005/8/layout/vList3"/>
    <dgm:cxn modelId="{B55D0A38-2426-470C-881D-517FDC1B6D7E}" type="presParOf" srcId="{784A3486-EEFF-46AD-BFB5-7DE1043D19B6}" destId="{7004DD78-4380-424E-94C7-1B620470DC52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3D9E7EF-6BDD-45F5-B491-B8266D69609B}" type="doc">
      <dgm:prSet loTypeId="urn:microsoft.com/office/officeart/2008/layout/AlternatingPictureBlocks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40090A47-18B2-458E-B7E6-D292145FE09A}" type="pres">
      <dgm:prSet presAssocID="{D3D9E7EF-6BDD-45F5-B491-B8266D69609B}" presName="linearFlow" presStyleCnt="0">
        <dgm:presLayoutVars>
          <dgm:dir/>
          <dgm:resizeHandles val="exact"/>
        </dgm:presLayoutVars>
      </dgm:prSet>
      <dgm:spPr/>
    </dgm:pt>
  </dgm:ptLst>
  <dgm:cxnLst>
    <dgm:cxn modelId="{62941FEC-0FEB-493E-8DA8-80FFC51CC342}" type="presOf" srcId="{D3D9E7EF-6BDD-45F5-B491-B8266D69609B}" destId="{40090A47-18B2-458E-B7E6-D292145FE09A}" srcOrd="0" destOrd="0" presId="urn:microsoft.com/office/officeart/2008/layout/Alternating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D48DC0F-C88D-4F54-8A79-5044C666A344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BC5275-64DA-4D29-8BF6-C6F3C9D92E4D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b="1" dirty="0">
              <a:solidFill>
                <a:schemeClr val="tx1"/>
              </a:solidFill>
            </a:rPr>
            <a:t>«Лидер»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400" dirty="0">
              <a:solidFill>
                <a:schemeClr val="tx1"/>
              </a:solidFill>
            </a:rPr>
            <a:t>для учащихся – членов общественного объединения «Белорусская республиканская пионерская организация»</a:t>
          </a:r>
        </a:p>
      </dgm:t>
    </dgm:pt>
    <dgm:pt modelId="{B28BB38B-CB89-427B-9B65-8AC8F71A8EE6}" type="parTrans" cxnId="{FC56E455-9C1B-4F76-98FA-403620F32ABB}">
      <dgm:prSet/>
      <dgm:spPr/>
      <dgm:t>
        <a:bodyPr/>
        <a:lstStyle/>
        <a:p>
          <a:endParaRPr lang="ru-RU"/>
        </a:p>
      </dgm:t>
    </dgm:pt>
    <dgm:pt modelId="{E8BCAFBF-5E68-48FF-BDC5-127B09E01C90}" type="sibTrans" cxnId="{FC56E455-9C1B-4F76-98FA-403620F32ABB}">
      <dgm:prSet/>
      <dgm:spPr/>
      <dgm:t>
        <a:bodyPr/>
        <a:lstStyle/>
        <a:p>
          <a:endParaRPr lang="ru-RU"/>
        </a:p>
      </dgm:t>
    </dgm:pt>
    <dgm:pt modelId="{863E7B79-16AE-4530-A569-F22F05AB8368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1" dirty="0">
              <a:solidFill>
                <a:schemeClr val="tx1"/>
              </a:solidFill>
            </a:rPr>
            <a:t>«Атом»</a:t>
          </a:r>
        </a:p>
        <a:p>
          <a:pPr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dirty="0">
              <a:solidFill>
                <a:schemeClr val="tx1"/>
              </a:solidFill>
            </a:rPr>
            <a:t>для учащихся профильных классов инженерной направленности</a:t>
          </a:r>
        </a:p>
      </dgm:t>
    </dgm:pt>
    <dgm:pt modelId="{35901637-02B2-4166-A69C-6A9F82F73F62}" type="parTrans" cxnId="{DB5FB4F2-196D-4A57-A089-9E32BDFFED13}">
      <dgm:prSet/>
      <dgm:spPr/>
      <dgm:t>
        <a:bodyPr/>
        <a:lstStyle/>
        <a:p>
          <a:endParaRPr lang="ru-RU"/>
        </a:p>
      </dgm:t>
    </dgm:pt>
    <dgm:pt modelId="{1EAF8F52-FD3F-466E-9722-018E847BF71B}" type="sibTrans" cxnId="{DB5FB4F2-196D-4A57-A089-9E32BDFFED13}">
      <dgm:prSet/>
      <dgm:spPr/>
      <dgm:t>
        <a:bodyPr/>
        <a:lstStyle/>
        <a:p>
          <a:endParaRPr lang="ru-RU"/>
        </a:p>
      </dgm:t>
    </dgm:pt>
    <dgm:pt modelId="{045A3ABD-D6C4-45B8-B517-24F177277D38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dirty="0">
              <a:solidFill>
                <a:schemeClr val="tx1"/>
              </a:solidFill>
            </a:rPr>
            <a:t>«Пульс»</a:t>
          </a:r>
          <a:endParaRPr lang="ru-RU" sz="1800" dirty="0">
            <a:solidFill>
              <a:schemeClr val="tx1"/>
            </a:solidFill>
          </a:endParaRPr>
        </a:p>
        <a:p>
          <a:pPr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dirty="0">
              <a:solidFill>
                <a:schemeClr val="tx1"/>
              </a:solidFill>
            </a:rPr>
            <a:t>для учащихся профильных классов педагогической направленности</a:t>
          </a:r>
        </a:p>
      </dgm:t>
    </dgm:pt>
    <dgm:pt modelId="{BE4E634E-74B7-4EDF-84B1-95A35B9AFE8E}" type="parTrans" cxnId="{51DE56B3-E644-4FA9-A562-1FF5981D41D3}">
      <dgm:prSet/>
      <dgm:spPr/>
      <dgm:t>
        <a:bodyPr/>
        <a:lstStyle/>
        <a:p>
          <a:endParaRPr lang="ru-RU"/>
        </a:p>
      </dgm:t>
    </dgm:pt>
    <dgm:pt modelId="{24E6A4FA-592C-45C7-9E9A-F4C22CFBDD55}" type="sibTrans" cxnId="{51DE56B3-E644-4FA9-A562-1FF5981D41D3}">
      <dgm:prSet/>
      <dgm:spPr/>
      <dgm:t>
        <a:bodyPr/>
        <a:lstStyle/>
        <a:p>
          <a:endParaRPr lang="ru-RU"/>
        </a:p>
      </dgm:t>
    </dgm:pt>
    <dgm:pt modelId="{C27544F2-10B7-4F12-B300-B3C0F408931D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dirty="0">
              <a:solidFill>
                <a:schemeClr val="tx1"/>
              </a:solidFill>
            </a:rPr>
            <a:t>«</a:t>
          </a:r>
          <a:r>
            <a:rPr lang="ru-RU" sz="1800" b="1" dirty="0" err="1">
              <a:solidFill>
                <a:schemeClr val="tx1"/>
              </a:solidFill>
            </a:rPr>
            <a:t>РостОК</a:t>
          </a:r>
          <a:r>
            <a:rPr lang="ru-RU" sz="1800" b="1" dirty="0">
              <a:solidFill>
                <a:schemeClr val="tx1"/>
              </a:solidFill>
            </a:rPr>
            <a:t>»</a:t>
          </a:r>
          <a:r>
            <a:rPr lang="ru-RU" sz="1800" dirty="0">
              <a:solidFill>
                <a:schemeClr val="tx1"/>
              </a:solidFill>
            </a:rPr>
            <a:t> </a:t>
          </a:r>
        </a:p>
        <a:p>
          <a:pPr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dirty="0">
              <a:solidFill>
                <a:schemeClr val="tx1"/>
              </a:solidFill>
            </a:rPr>
            <a:t>для учащихся профильных классов аграрной направленности</a:t>
          </a:r>
        </a:p>
      </dgm:t>
    </dgm:pt>
    <dgm:pt modelId="{76ACD359-9C73-47F4-A932-8B6928473BA8}" type="parTrans" cxnId="{3441CBBF-1B0E-4BED-94B4-D84CA94413D0}">
      <dgm:prSet/>
      <dgm:spPr/>
      <dgm:t>
        <a:bodyPr/>
        <a:lstStyle/>
        <a:p>
          <a:endParaRPr lang="ru-RU"/>
        </a:p>
      </dgm:t>
    </dgm:pt>
    <dgm:pt modelId="{7D501628-BE32-4AB1-BEAC-9F7FF3738C34}" type="sibTrans" cxnId="{3441CBBF-1B0E-4BED-94B4-D84CA94413D0}">
      <dgm:prSet/>
      <dgm:spPr/>
      <dgm:t>
        <a:bodyPr/>
        <a:lstStyle/>
        <a:p>
          <a:endParaRPr lang="ru-RU"/>
        </a:p>
      </dgm:t>
    </dgm:pt>
    <dgm:pt modelId="{3BAEC8BE-5674-4E11-868F-BA3459D9060C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1" dirty="0">
              <a:solidFill>
                <a:schemeClr val="tx1"/>
              </a:solidFill>
            </a:rPr>
            <a:t>«</a:t>
          </a:r>
          <a:r>
            <a:rPr lang="en-US" sz="1600" b="1" dirty="0">
              <a:solidFill>
                <a:schemeClr val="tx1"/>
              </a:solidFill>
            </a:rPr>
            <a:t>SMART CAMP</a:t>
          </a:r>
          <a:r>
            <a:rPr lang="ru-RU" sz="1600" b="1" dirty="0">
              <a:solidFill>
                <a:schemeClr val="tx1"/>
              </a:solidFill>
            </a:rPr>
            <a:t>», «БИТ»</a:t>
          </a:r>
          <a:endParaRPr lang="ru-RU" sz="1600" dirty="0">
            <a:solidFill>
              <a:schemeClr val="tx1"/>
            </a:solidFill>
          </a:endParaRPr>
        </a:p>
        <a:p>
          <a:pPr marR="0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tabLst/>
            <a:defRPr/>
          </a:pPr>
          <a:r>
            <a:rPr lang="ru-RU" sz="1600" dirty="0">
              <a:solidFill>
                <a:schemeClr val="tx1"/>
              </a:solidFill>
            </a:rPr>
            <a:t>по учебным предметам</a:t>
          </a:r>
        </a:p>
      </dgm:t>
    </dgm:pt>
    <dgm:pt modelId="{CEDAF256-28D4-4DE9-A19B-A04A2DC111FA}" type="parTrans" cxnId="{B88B049D-2614-4FCC-96F3-5E33821B16D2}">
      <dgm:prSet/>
      <dgm:spPr/>
      <dgm:t>
        <a:bodyPr/>
        <a:lstStyle/>
        <a:p>
          <a:endParaRPr lang="ru-RU"/>
        </a:p>
      </dgm:t>
    </dgm:pt>
    <dgm:pt modelId="{B0CA6632-C1CE-4FB8-9543-4AD8986BAC2A}" type="sibTrans" cxnId="{B88B049D-2614-4FCC-96F3-5E33821B16D2}">
      <dgm:prSet/>
      <dgm:spPr/>
      <dgm:t>
        <a:bodyPr/>
        <a:lstStyle/>
        <a:p>
          <a:endParaRPr lang="ru-RU"/>
        </a:p>
      </dgm:t>
    </dgm:pt>
    <dgm:pt modelId="{8F1A84C4-BFE5-4E26-9608-C0834C9E741E}" type="pres">
      <dgm:prSet presAssocID="{FD48DC0F-C88D-4F54-8A79-5044C666A344}" presName="diagram" presStyleCnt="0">
        <dgm:presLayoutVars>
          <dgm:dir/>
          <dgm:resizeHandles val="exact"/>
        </dgm:presLayoutVars>
      </dgm:prSet>
      <dgm:spPr/>
    </dgm:pt>
    <dgm:pt modelId="{04DD7C1D-11ED-4ED9-9EA7-C00716290A88}" type="pres">
      <dgm:prSet presAssocID="{20BC5275-64DA-4D29-8BF6-C6F3C9D92E4D}" presName="node" presStyleLbl="node1" presStyleIdx="0" presStyleCnt="5" custScaleX="141003">
        <dgm:presLayoutVars>
          <dgm:bulletEnabled val="1"/>
        </dgm:presLayoutVars>
      </dgm:prSet>
      <dgm:spPr/>
    </dgm:pt>
    <dgm:pt modelId="{9595F740-128E-4C85-8D77-1830AAB7C90B}" type="pres">
      <dgm:prSet presAssocID="{E8BCAFBF-5E68-48FF-BDC5-127B09E01C90}" presName="sibTrans" presStyleCnt="0"/>
      <dgm:spPr/>
    </dgm:pt>
    <dgm:pt modelId="{7DBDAF83-1BDC-46CB-9BF7-3057E10E180E}" type="pres">
      <dgm:prSet presAssocID="{863E7B79-16AE-4530-A569-F22F05AB8368}" presName="node" presStyleLbl="node1" presStyleIdx="1" presStyleCnt="5" custScaleX="136036">
        <dgm:presLayoutVars>
          <dgm:bulletEnabled val="1"/>
        </dgm:presLayoutVars>
      </dgm:prSet>
      <dgm:spPr/>
    </dgm:pt>
    <dgm:pt modelId="{F6A3B96D-0878-46BD-A39F-9AA87F3CE638}" type="pres">
      <dgm:prSet presAssocID="{1EAF8F52-FD3F-466E-9722-018E847BF71B}" presName="sibTrans" presStyleCnt="0"/>
      <dgm:spPr/>
    </dgm:pt>
    <dgm:pt modelId="{15650D68-6968-4BBA-A704-311539907142}" type="pres">
      <dgm:prSet presAssocID="{045A3ABD-D6C4-45B8-B517-24F177277D38}" presName="node" presStyleLbl="node1" presStyleIdx="2" presStyleCnt="5" custScaleX="132988">
        <dgm:presLayoutVars>
          <dgm:bulletEnabled val="1"/>
        </dgm:presLayoutVars>
      </dgm:prSet>
      <dgm:spPr/>
    </dgm:pt>
    <dgm:pt modelId="{81781CB7-0F70-439A-82D4-7F63D859AED9}" type="pres">
      <dgm:prSet presAssocID="{24E6A4FA-592C-45C7-9E9A-F4C22CFBDD55}" presName="sibTrans" presStyleCnt="0"/>
      <dgm:spPr/>
    </dgm:pt>
    <dgm:pt modelId="{C7CD550D-5777-4AFB-9721-BA313CFD68C5}" type="pres">
      <dgm:prSet presAssocID="{C27544F2-10B7-4F12-B300-B3C0F408931D}" presName="node" presStyleLbl="node1" presStyleIdx="3" presStyleCnt="5" custScaleX="124970">
        <dgm:presLayoutVars>
          <dgm:bulletEnabled val="1"/>
        </dgm:presLayoutVars>
      </dgm:prSet>
      <dgm:spPr/>
    </dgm:pt>
    <dgm:pt modelId="{62B78838-EE59-458A-B7C1-5A77BC9A091B}" type="pres">
      <dgm:prSet presAssocID="{7D501628-BE32-4AB1-BEAC-9F7FF3738C34}" presName="sibTrans" presStyleCnt="0"/>
      <dgm:spPr/>
    </dgm:pt>
    <dgm:pt modelId="{A43C4C9F-BA13-4D23-83A2-339218FA852E}" type="pres">
      <dgm:prSet presAssocID="{3BAEC8BE-5674-4E11-868F-BA3459D9060C}" presName="node" presStyleLbl="node1" presStyleIdx="4" presStyleCnt="5" custScaleX="132336">
        <dgm:presLayoutVars>
          <dgm:bulletEnabled val="1"/>
        </dgm:presLayoutVars>
      </dgm:prSet>
      <dgm:spPr/>
    </dgm:pt>
  </dgm:ptLst>
  <dgm:cxnLst>
    <dgm:cxn modelId="{CC16CD06-8EDF-4942-BF8C-EA5026343531}" type="presOf" srcId="{045A3ABD-D6C4-45B8-B517-24F177277D38}" destId="{15650D68-6968-4BBA-A704-311539907142}" srcOrd="0" destOrd="0" presId="urn:microsoft.com/office/officeart/2005/8/layout/default"/>
    <dgm:cxn modelId="{A041C872-6AEB-4674-BBA5-D6126CBCF3B5}" type="presOf" srcId="{3BAEC8BE-5674-4E11-868F-BA3459D9060C}" destId="{A43C4C9F-BA13-4D23-83A2-339218FA852E}" srcOrd="0" destOrd="0" presId="urn:microsoft.com/office/officeart/2005/8/layout/default"/>
    <dgm:cxn modelId="{FC56E455-9C1B-4F76-98FA-403620F32ABB}" srcId="{FD48DC0F-C88D-4F54-8A79-5044C666A344}" destId="{20BC5275-64DA-4D29-8BF6-C6F3C9D92E4D}" srcOrd="0" destOrd="0" parTransId="{B28BB38B-CB89-427B-9B65-8AC8F71A8EE6}" sibTransId="{E8BCAFBF-5E68-48FF-BDC5-127B09E01C90}"/>
    <dgm:cxn modelId="{B88B049D-2614-4FCC-96F3-5E33821B16D2}" srcId="{FD48DC0F-C88D-4F54-8A79-5044C666A344}" destId="{3BAEC8BE-5674-4E11-868F-BA3459D9060C}" srcOrd="4" destOrd="0" parTransId="{CEDAF256-28D4-4DE9-A19B-A04A2DC111FA}" sibTransId="{B0CA6632-C1CE-4FB8-9543-4AD8986BAC2A}"/>
    <dgm:cxn modelId="{51DE56B3-E644-4FA9-A562-1FF5981D41D3}" srcId="{FD48DC0F-C88D-4F54-8A79-5044C666A344}" destId="{045A3ABD-D6C4-45B8-B517-24F177277D38}" srcOrd="2" destOrd="0" parTransId="{BE4E634E-74B7-4EDF-84B1-95A35B9AFE8E}" sibTransId="{24E6A4FA-592C-45C7-9E9A-F4C22CFBDD55}"/>
    <dgm:cxn modelId="{3441CBBF-1B0E-4BED-94B4-D84CA94413D0}" srcId="{FD48DC0F-C88D-4F54-8A79-5044C666A344}" destId="{C27544F2-10B7-4F12-B300-B3C0F408931D}" srcOrd="3" destOrd="0" parTransId="{76ACD359-9C73-47F4-A932-8B6928473BA8}" sibTransId="{7D501628-BE32-4AB1-BEAC-9F7FF3738C34}"/>
    <dgm:cxn modelId="{88ECA4CD-979F-4A17-A63C-521FC52E870E}" type="presOf" srcId="{863E7B79-16AE-4530-A569-F22F05AB8368}" destId="{7DBDAF83-1BDC-46CB-9BF7-3057E10E180E}" srcOrd="0" destOrd="0" presId="urn:microsoft.com/office/officeart/2005/8/layout/default"/>
    <dgm:cxn modelId="{E52536DC-CE14-4DEC-9778-E882E46089F0}" type="presOf" srcId="{20BC5275-64DA-4D29-8BF6-C6F3C9D92E4D}" destId="{04DD7C1D-11ED-4ED9-9EA7-C00716290A88}" srcOrd="0" destOrd="0" presId="urn:microsoft.com/office/officeart/2005/8/layout/default"/>
    <dgm:cxn modelId="{10AE86E4-6BB3-4464-875C-BAEC38B6B02B}" type="presOf" srcId="{C27544F2-10B7-4F12-B300-B3C0F408931D}" destId="{C7CD550D-5777-4AFB-9721-BA313CFD68C5}" srcOrd="0" destOrd="0" presId="urn:microsoft.com/office/officeart/2005/8/layout/default"/>
    <dgm:cxn modelId="{DB5FB4F2-196D-4A57-A089-9E32BDFFED13}" srcId="{FD48DC0F-C88D-4F54-8A79-5044C666A344}" destId="{863E7B79-16AE-4530-A569-F22F05AB8368}" srcOrd="1" destOrd="0" parTransId="{35901637-02B2-4166-A69C-6A9F82F73F62}" sibTransId="{1EAF8F52-FD3F-466E-9722-018E847BF71B}"/>
    <dgm:cxn modelId="{F86EA9F3-BE7F-49DE-94FC-5E94C2C00BED}" type="presOf" srcId="{FD48DC0F-C88D-4F54-8A79-5044C666A344}" destId="{8F1A84C4-BFE5-4E26-9608-C0834C9E741E}" srcOrd="0" destOrd="0" presId="urn:microsoft.com/office/officeart/2005/8/layout/default"/>
    <dgm:cxn modelId="{466E895A-8FBF-42A3-8E46-110AC34B3905}" type="presParOf" srcId="{8F1A84C4-BFE5-4E26-9608-C0834C9E741E}" destId="{04DD7C1D-11ED-4ED9-9EA7-C00716290A88}" srcOrd="0" destOrd="0" presId="urn:microsoft.com/office/officeart/2005/8/layout/default"/>
    <dgm:cxn modelId="{6FC3F01F-E876-4927-9E25-8569346DC0D5}" type="presParOf" srcId="{8F1A84C4-BFE5-4E26-9608-C0834C9E741E}" destId="{9595F740-128E-4C85-8D77-1830AAB7C90B}" srcOrd="1" destOrd="0" presId="urn:microsoft.com/office/officeart/2005/8/layout/default"/>
    <dgm:cxn modelId="{775B006D-167D-4DD0-8295-07B79080CC3D}" type="presParOf" srcId="{8F1A84C4-BFE5-4E26-9608-C0834C9E741E}" destId="{7DBDAF83-1BDC-46CB-9BF7-3057E10E180E}" srcOrd="2" destOrd="0" presId="urn:microsoft.com/office/officeart/2005/8/layout/default"/>
    <dgm:cxn modelId="{DAB6C00D-9279-4D41-A3D0-8396B0986870}" type="presParOf" srcId="{8F1A84C4-BFE5-4E26-9608-C0834C9E741E}" destId="{F6A3B96D-0878-46BD-A39F-9AA87F3CE638}" srcOrd="3" destOrd="0" presId="urn:microsoft.com/office/officeart/2005/8/layout/default"/>
    <dgm:cxn modelId="{A662B753-09B4-40D5-B912-5B43B67C79F3}" type="presParOf" srcId="{8F1A84C4-BFE5-4E26-9608-C0834C9E741E}" destId="{15650D68-6968-4BBA-A704-311539907142}" srcOrd="4" destOrd="0" presId="urn:microsoft.com/office/officeart/2005/8/layout/default"/>
    <dgm:cxn modelId="{AA469E26-820B-47B5-AE7A-46327CB7BD12}" type="presParOf" srcId="{8F1A84C4-BFE5-4E26-9608-C0834C9E741E}" destId="{81781CB7-0F70-439A-82D4-7F63D859AED9}" srcOrd="5" destOrd="0" presId="urn:microsoft.com/office/officeart/2005/8/layout/default"/>
    <dgm:cxn modelId="{8DE7340B-8EEC-4129-85AE-1C10607D4F99}" type="presParOf" srcId="{8F1A84C4-BFE5-4E26-9608-C0834C9E741E}" destId="{C7CD550D-5777-4AFB-9721-BA313CFD68C5}" srcOrd="6" destOrd="0" presId="urn:microsoft.com/office/officeart/2005/8/layout/default"/>
    <dgm:cxn modelId="{C7BB8740-4116-430A-9485-98C87BB0A813}" type="presParOf" srcId="{8F1A84C4-BFE5-4E26-9608-C0834C9E741E}" destId="{62B78838-EE59-458A-B7C1-5A77BC9A091B}" srcOrd="7" destOrd="0" presId="urn:microsoft.com/office/officeart/2005/8/layout/default"/>
    <dgm:cxn modelId="{1FA88AC8-E067-418B-A73F-18457EC7C90F}" type="presParOf" srcId="{8F1A84C4-BFE5-4E26-9608-C0834C9E741E}" destId="{A43C4C9F-BA13-4D23-83A2-339218FA852E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3A8956D-ABCC-447A-AF01-30A8C313E9F6}" type="doc">
      <dgm:prSet loTypeId="urn:microsoft.com/office/officeart/2005/8/layout/vList2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ru-RU"/>
        </a:p>
      </dgm:t>
    </dgm:pt>
    <dgm:pt modelId="{E28FA85C-364E-4E6D-82C3-55EAAC34B268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ru-RU" sz="1600" b="1" dirty="0">
              <a:solidFill>
                <a:schemeClr val="tx1"/>
              </a:solidFill>
            </a:rPr>
            <a:t>Приоритетное направление - гражданское и патриотическое </a:t>
          </a:r>
          <a:r>
            <a:rPr lang="ru-RU" sz="1600" dirty="0">
              <a:solidFill>
                <a:schemeClr val="tx1"/>
              </a:solidFill>
            </a:rPr>
            <a:t>воспитание</a:t>
          </a:r>
        </a:p>
      </dgm:t>
    </dgm:pt>
    <dgm:pt modelId="{811BEDFC-0390-499D-B642-2C7A8B25633C}" type="parTrans" cxnId="{A00B1C3A-9235-46B8-8F90-3AF09A7E3807}">
      <dgm:prSet/>
      <dgm:spPr/>
      <dgm:t>
        <a:bodyPr/>
        <a:lstStyle/>
        <a:p>
          <a:endParaRPr lang="ru-RU"/>
        </a:p>
      </dgm:t>
    </dgm:pt>
    <dgm:pt modelId="{10A9F3C6-48CF-4722-AA56-FAD998014EF3}" type="sibTrans" cxnId="{A00B1C3A-9235-46B8-8F90-3AF09A7E3807}">
      <dgm:prSet/>
      <dgm:spPr/>
      <dgm:t>
        <a:bodyPr/>
        <a:lstStyle/>
        <a:p>
          <a:endParaRPr lang="ru-RU"/>
        </a:p>
      </dgm:t>
    </dgm:pt>
    <dgm:pt modelId="{7497AB8F-7EBE-4563-8258-4FC47DE46706}">
      <dgm:prSet custT="1"/>
      <dgm:spPr/>
      <dgm:t>
        <a:bodyPr/>
        <a:lstStyle/>
        <a:p>
          <a:r>
            <a:rPr lang="ru-RU" sz="1600" b="1" dirty="0">
              <a:solidFill>
                <a:schemeClr val="tx1"/>
              </a:solidFill>
            </a:rPr>
            <a:t>Работа по реализации плана мероприятий, приуроченного к Году качества, патриотического, духовно-нравственного воспитания</a:t>
          </a:r>
          <a:endParaRPr lang="ru-RU" sz="500" b="1" dirty="0">
            <a:solidFill>
              <a:schemeClr val="tx1"/>
            </a:solidFill>
          </a:endParaRPr>
        </a:p>
      </dgm:t>
    </dgm:pt>
    <dgm:pt modelId="{F840708E-E8D0-4403-B4CE-13EAF3FDEA60}" type="parTrans" cxnId="{121087F8-7023-4DC0-ADF2-5D0CD6808765}">
      <dgm:prSet/>
      <dgm:spPr/>
      <dgm:t>
        <a:bodyPr/>
        <a:lstStyle/>
        <a:p>
          <a:endParaRPr lang="ru-RU"/>
        </a:p>
      </dgm:t>
    </dgm:pt>
    <dgm:pt modelId="{E5AD302F-EBE2-46FC-AB32-55AAAAF39374}" type="sibTrans" cxnId="{121087F8-7023-4DC0-ADF2-5D0CD6808765}">
      <dgm:prSet/>
      <dgm:spPr/>
      <dgm:t>
        <a:bodyPr/>
        <a:lstStyle/>
        <a:p>
          <a:endParaRPr lang="ru-RU"/>
        </a:p>
      </dgm:t>
    </dgm:pt>
    <dgm:pt modelId="{30EE1A60-88E7-4E53-B587-7E14A36C176C}">
      <dgm:prSet custT="1"/>
      <dgm:spPr/>
      <dgm:t>
        <a:bodyPr/>
        <a:lstStyle/>
        <a:p>
          <a:pPr algn="just">
            <a:lnSpc>
              <a:spcPct val="95000"/>
            </a:lnSpc>
            <a:spcAft>
              <a:spcPts val="0"/>
            </a:spcAft>
          </a:pPr>
          <a:r>
            <a:rPr lang="ru-RU" sz="1600" b="1" i="0" dirty="0">
              <a:solidFill>
                <a:schemeClr val="tx1"/>
              </a:solidFill>
            </a:rPr>
            <a:t>Реализация республиканской акции «Эффективное лето» (девиз – «Наше лето эффективно: с пользой, ярко, креативно!», областной акции «Лето на</a:t>
          </a:r>
          <a:br>
            <a:rPr lang="ru-RU" sz="1600" b="1" i="0" dirty="0">
              <a:solidFill>
                <a:schemeClr val="tx1"/>
              </a:solidFill>
            </a:rPr>
          </a:br>
          <a:r>
            <a:rPr lang="ru-RU" sz="1600" b="1" i="0" dirty="0">
              <a:solidFill>
                <a:schemeClr val="tx1"/>
              </a:solidFill>
            </a:rPr>
            <a:t>Минщине: эффективно и безопасно»</a:t>
          </a:r>
          <a:endParaRPr lang="ru-RU" sz="1600" i="0" dirty="0">
            <a:solidFill>
              <a:schemeClr val="tx1"/>
            </a:solidFill>
          </a:endParaRPr>
        </a:p>
      </dgm:t>
    </dgm:pt>
    <dgm:pt modelId="{E1B1AC26-8751-4F95-9373-0B9183453883}" type="parTrans" cxnId="{57C197DA-4570-4D81-96B3-5FCC2E24D87C}">
      <dgm:prSet/>
      <dgm:spPr/>
      <dgm:t>
        <a:bodyPr/>
        <a:lstStyle/>
        <a:p>
          <a:endParaRPr lang="ru-RU"/>
        </a:p>
      </dgm:t>
    </dgm:pt>
    <dgm:pt modelId="{203813FE-A85A-4CBE-BB9E-E9A48093F605}" type="sibTrans" cxnId="{57C197DA-4570-4D81-96B3-5FCC2E24D87C}">
      <dgm:prSet/>
      <dgm:spPr/>
      <dgm:t>
        <a:bodyPr/>
        <a:lstStyle/>
        <a:p>
          <a:endParaRPr lang="ru-RU"/>
        </a:p>
      </dgm:t>
    </dgm:pt>
    <dgm:pt modelId="{BBA1FDED-7362-49EC-B8ED-38E78B507584}" type="pres">
      <dgm:prSet presAssocID="{93A8956D-ABCC-447A-AF01-30A8C313E9F6}" presName="linear" presStyleCnt="0">
        <dgm:presLayoutVars>
          <dgm:animLvl val="lvl"/>
          <dgm:resizeHandles val="exact"/>
        </dgm:presLayoutVars>
      </dgm:prSet>
      <dgm:spPr/>
    </dgm:pt>
    <dgm:pt modelId="{3930BDB4-9484-4953-956F-FF952B7806F1}" type="pres">
      <dgm:prSet presAssocID="{E28FA85C-364E-4E6D-82C3-55EAAC34B268}" presName="parentText" presStyleLbl="node1" presStyleIdx="0" presStyleCnt="3" custScaleY="66951" custLinFactNeighborY="-16352">
        <dgm:presLayoutVars>
          <dgm:chMax val="0"/>
          <dgm:bulletEnabled val="1"/>
        </dgm:presLayoutVars>
      </dgm:prSet>
      <dgm:spPr/>
    </dgm:pt>
    <dgm:pt modelId="{6EC16671-C6AD-4B7A-B5AD-5D694D80D91B}" type="pres">
      <dgm:prSet presAssocID="{10A9F3C6-48CF-4722-AA56-FAD998014EF3}" presName="spacer" presStyleCnt="0"/>
      <dgm:spPr/>
    </dgm:pt>
    <dgm:pt modelId="{14392601-B559-44F8-9AD5-BFB524D513AF}" type="pres">
      <dgm:prSet presAssocID="{7497AB8F-7EBE-4563-8258-4FC47DE46706}" presName="parentText" presStyleLbl="node1" presStyleIdx="1" presStyleCnt="3" custScaleY="56364">
        <dgm:presLayoutVars>
          <dgm:chMax val="0"/>
          <dgm:bulletEnabled val="1"/>
        </dgm:presLayoutVars>
      </dgm:prSet>
      <dgm:spPr/>
    </dgm:pt>
    <dgm:pt modelId="{F6F78D65-EB95-48EE-A325-BDC970F8A45F}" type="pres">
      <dgm:prSet presAssocID="{E5AD302F-EBE2-46FC-AB32-55AAAAF39374}" presName="spacer" presStyleCnt="0"/>
      <dgm:spPr/>
    </dgm:pt>
    <dgm:pt modelId="{970667D5-AEA6-4D15-B99E-634A4ACBD7DC}" type="pres">
      <dgm:prSet presAssocID="{30EE1A60-88E7-4E53-B587-7E14A36C176C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A00B1C3A-9235-46B8-8F90-3AF09A7E3807}" srcId="{93A8956D-ABCC-447A-AF01-30A8C313E9F6}" destId="{E28FA85C-364E-4E6D-82C3-55EAAC34B268}" srcOrd="0" destOrd="0" parTransId="{811BEDFC-0390-499D-B642-2C7A8B25633C}" sibTransId="{10A9F3C6-48CF-4722-AA56-FAD998014EF3}"/>
    <dgm:cxn modelId="{43551761-5E85-403E-8769-17ECB66E1DC7}" type="presOf" srcId="{93A8956D-ABCC-447A-AF01-30A8C313E9F6}" destId="{BBA1FDED-7362-49EC-B8ED-38E78B507584}" srcOrd="0" destOrd="0" presId="urn:microsoft.com/office/officeart/2005/8/layout/vList2"/>
    <dgm:cxn modelId="{E552C9AC-3373-4275-9FB2-D511E78361C1}" type="presOf" srcId="{E28FA85C-364E-4E6D-82C3-55EAAC34B268}" destId="{3930BDB4-9484-4953-956F-FF952B7806F1}" srcOrd="0" destOrd="0" presId="urn:microsoft.com/office/officeart/2005/8/layout/vList2"/>
    <dgm:cxn modelId="{3CF8D4BD-4D29-4FA8-A57A-B5C984D9EBAF}" type="presOf" srcId="{30EE1A60-88E7-4E53-B587-7E14A36C176C}" destId="{970667D5-AEA6-4D15-B99E-634A4ACBD7DC}" srcOrd="0" destOrd="0" presId="urn:microsoft.com/office/officeart/2005/8/layout/vList2"/>
    <dgm:cxn modelId="{57C197DA-4570-4D81-96B3-5FCC2E24D87C}" srcId="{93A8956D-ABCC-447A-AF01-30A8C313E9F6}" destId="{30EE1A60-88E7-4E53-B587-7E14A36C176C}" srcOrd="2" destOrd="0" parTransId="{E1B1AC26-8751-4F95-9373-0B9183453883}" sibTransId="{203813FE-A85A-4CBE-BB9E-E9A48093F605}"/>
    <dgm:cxn modelId="{A3C7BEEE-7D0B-4F5D-A78F-B54CA418B702}" type="presOf" srcId="{7497AB8F-7EBE-4563-8258-4FC47DE46706}" destId="{14392601-B559-44F8-9AD5-BFB524D513AF}" srcOrd="0" destOrd="0" presId="urn:microsoft.com/office/officeart/2005/8/layout/vList2"/>
    <dgm:cxn modelId="{121087F8-7023-4DC0-ADF2-5D0CD6808765}" srcId="{93A8956D-ABCC-447A-AF01-30A8C313E9F6}" destId="{7497AB8F-7EBE-4563-8258-4FC47DE46706}" srcOrd="1" destOrd="0" parTransId="{F840708E-E8D0-4403-B4CE-13EAF3FDEA60}" sibTransId="{E5AD302F-EBE2-46FC-AB32-55AAAAF39374}"/>
    <dgm:cxn modelId="{B51B99F2-E207-45BB-B49B-85DF1390007D}" type="presParOf" srcId="{BBA1FDED-7362-49EC-B8ED-38E78B507584}" destId="{3930BDB4-9484-4953-956F-FF952B7806F1}" srcOrd="0" destOrd="0" presId="urn:microsoft.com/office/officeart/2005/8/layout/vList2"/>
    <dgm:cxn modelId="{63D6F8DA-C8CF-4517-9EFE-541DB03DE3C1}" type="presParOf" srcId="{BBA1FDED-7362-49EC-B8ED-38E78B507584}" destId="{6EC16671-C6AD-4B7A-B5AD-5D694D80D91B}" srcOrd="1" destOrd="0" presId="urn:microsoft.com/office/officeart/2005/8/layout/vList2"/>
    <dgm:cxn modelId="{ED98D88E-FD9C-4018-99B0-28B68CF493B6}" type="presParOf" srcId="{BBA1FDED-7362-49EC-B8ED-38E78B507584}" destId="{14392601-B559-44F8-9AD5-BFB524D513AF}" srcOrd="2" destOrd="0" presId="urn:microsoft.com/office/officeart/2005/8/layout/vList2"/>
    <dgm:cxn modelId="{11025FA2-E4AF-44E6-A462-16078F685D45}" type="presParOf" srcId="{BBA1FDED-7362-49EC-B8ED-38E78B507584}" destId="{F6F78D65-EB95-48EE-A325-BDC970F8A45F}" srcOrd="3" destOrd="0" presId="urn:microsoft.com/office/officeart/2005/8/layout/vList2"/>
    <dgm:cxn modelId="{03B75045-50E8-4302-88CC-253674F771B1}" type="presParOf" srcId="{BBA1FDED-7362-49EC-B8ED-38E78B507584}" destId="{970667D5-AEA6-4D15-B99E-634A4ACBD7D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4422FA-45DE-4142-984A-7B361F5EF948}">
      <dsp:nvSpPr>
        <dsp:cNvPr id="0" name=""/>
        <dsp:cNvSpPr/>
      </dsp:nvSpPr>
      <dsp:spPr>
        <a:xfrm>
          <a:off x="0" y="242724"/>
          <a:ext cx="4062549" cy="86421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Особое внимание будет уделено оздоровлению </a:t>
          </a:r>
          <a:r>
            <a:rPr lang="ru-RU" sz="1800" b="1" kern="1200" dirty="0"/>
            <a:t>социально уязвимых категорий детей </a:t>
          </a:r>
          <a:endParaRPr lang="ru-RU" sz="1800" kern="1200" dirty="0"/>
        </a:p>
      </dsp:txBody>
      <dsp:txXfrm>
        <a:off x="0" y="242724"/>
        <a:ext cx="4062549" cy="864218"/>
      </dsp:txXfrm>
    </dsp:sp>
    <dsp:sp modelId="{27FC2B3D-82D7-479B-B833-2B3C3A548D70}">
      <dsp:nvSpPr>
        <dsp:cNvPr id="0" name=""/>
        <dsp:cNvSpPr/>
      </dsp:nvSpPr>
      <dsp:spPr>
        <a:xfrm>
          <a:off x="0" y="1072202"/>
          <a:ext cx="4062549" cy="2322269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/>
            <a:t>из </a:t>
          </a:r>
          <a:r>
            <a:rPr lang="ru-RU" sz="1800" b="1" kern="1200" dirty="0"/>
            <a:t>многодетных</a:t>
          </a:r>
          <a:r>
            <a:rPr lang="ru-RU" sz="1800" kern="1200" dirty="0"/>
            <a:t>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b="1" kern="1200" dirty="0"/>
            <a:t>малообеспеченных</a:t>
          </a:r>
          <a:r>
            <a:rPr lang="ru-RU" sz="1800" kern="1200" dirty="0"/>
            <a:t>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b="1" kern="1200" dirty="0"/>
            <a:t>неполных</a:t>
          </a:r>
          <a:r>
            <a:rPr lang="ru-RU" sz="1800" kern="1200" dirty="0"/>
            <a:t> семей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/>
            <a:t>детей, находящихся </a:t>
          </a:r>
          <a:r>
            <a:rPr lang="ru-RU" sz="1800" b="1" kern="1200" dirty="0"/>
            <a:t>в социально опасном положении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b="1" kern="1200" dirty="0"/>
            <a:t>детей</a:t>
          </a:r>
          <a:r>
            <a:rPr lang="ru-RU" sz="1800" kern="1200" dirty="0"/>
            <a:t>, с которыми проводится </a:t>
          </a:r>
          <a:r>
            <a:rPr lang="ru-RU" sz="1800" b="1" kern="1200" dirty="0"/>
            <a:t>индивидуальная профилактическая работа</a:t>
          </a:r>
        </a:p>
      </dsp:txBody>
      <dsp:txXfrm>
        <a:off x="0" y="1072202"/>
        <a:ext cx="4062549" cy="232226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8F7296-F765-4C7F-95F4-0559ED5330AC}">
      <dsp:nvSpPr>
        <dsp:cNvPr id="0" name=""/>
        <dsp:cNvSpPr/>
      </dsp:nvSpPr>
      <dsp:spPr>
        <a:xfrm>
          <a:off x="0" y="0"/>
          <a:ext cx="3554305" cy="1180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Бесплатными путевками </a:t>
          </a:r>
          <a:r>
            <a:rPr lang="ru-RU" sz="2000" kern="1200" dirty="0"/>
            <a:t>будут обеспечены </a:t>
          </a:r>
        </a:p>
      </dsp:txBody>
      <dsp:txXfrm>
        <a:off x="0" y="0"/>
        <a:ext cx="3554305" cy="1180800"/>
      </dsp:txXfrm>
    </dsp:sp>
    <dsp:sp modelId="{E4CCD8FC-39ED-42E8-88A6-0158D73E4F55}">
      <dsp:nvSpPr>
        <dsp:cNvPr id="0" name=""/>
        <dsp:cNvSpPr/>
      </dsp:nvSpPr>
      <dsp:spPr>
        <a:xfrm>
          <a:off x="0" y="1213647"/>
          <a:ext cx="3554305" cy="180072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b="1" kern="1200" dirty="0"/>
            <a:t>1 740 детей-сирот 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b="1" kern="1200" dirty="0"/>
            <a:t>210 воспитанников региональных интернатных учреждений 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b="1" kern="1200" dirty="0"/>
            <a:t>1 185 детей-инвалидов</a:t>
          </a:r>
          <a:endParaRPr lang="ru-RU" sz="1800" kern="1200" dirty="0"/>
        </a:p>
      </dsp:txBody>
      <dsp:txXfrm>
        <a:off x="0" y="1213647"/>
        <a:ext cx="3554305" cy="18007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C46177-96C4-4086-9E6E-819D3B19D35A}">
      <dsp:nvSpPr>
        <dsp:cNvPr id="0" name=""/>
        <dsp:cNvSpPr/>
      </dsp:nvSpPr>
      <dsp:spPr>
        <a:xfrm rot="10800000">
          <a:off x="2020666" y="2794"/>
          <a:ext cx="6952928" cy="1077460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5130" tIns="68580" rIns="128016" bIns="68580" numCol="1" spcCol="1270" anchor="ctr" anchorCtr="0">
          <a:noAutofit/>
        </a:bodyPr>
        <a:lstStyle/>
        <a:p>
          <a:pPr marL="0" lvl="0" indent="0" algn="just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800" kern="1200" dirty="0"/>
            <a:t>Запланирована организация работы </a:t>
          </a:r>
          <a:r>
            <a:rPr lang="ru-RU" sz="1800" b="1" kern="1200" dirty="0"/>
            <a:t>123 лагерей труда и отдыха</a:t>
          </a:r>
          <a:r>
            <a:rPr lang="ru-RU" sz="1800" kern="1200" dirty="0"/>
            <a:t>, в которых пройдут оздоровление </a:t>
          </a:r>
          <a:br>
            <a:rPr lang="ru-RU" sz="1800" kern="1200" dirty="0"/>
          </a:br>
          <a:r>
            <a:rPr lang="ru-RU" sz="1800" b="1" kern="1200" dirty="0"/>
            <a:t>1 836 учащихся</a:t>
          </a:r>
          <a:r>
            <a:rPr lang="ru-RU" sz="1800" kern="1200" dirty="0"/>
            <a:t> </a:t>
          </a:r>
        </a:p>
      </dsp:txBody>
      <dsp:txXfrm rot="10800000">
        <a:off x="2290031" y="2794"/>
        <a:ext cx="6683563" cy="1077460"/>
      </dsp:txXfrm>
    </dsp:sp>
    <dsp:sp modelId="{84086B87-9333-4E47-8A59-986155B27EA6}">
      <dsp:nvSpPr>
        <dsp:cNvPr id="0" name=""/>
        <dsp:cNvSpPr/>
      </dsp:nvSpPr>
      <dsp:spPr>
        <a:xfrm>
          <a:off x="1481936" y="2794"/>
          <a:ext cx="1077460" cy="107746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40BBD3-8156-4AD7-888B-B8587A762A56}">
      <dsp:nvSpPr>
        <dsp:cNvPr id="0" name=""/>
        <dsp:cNvSpPr/>
      </dsp:nvSpPr>
      <dsp:spPr>
        <a:xfrm rot="10800000">
          <a:off x="2020666" y="1374531"/>
          <a:ext cx="6952928" cy="1077460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5130" tIns="68580" rIns="128016" bIns="6858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Сформирован и утвержден перечень принимающих организаций, объектов, видов работ и количество мест для подростков в лагерях труда и отдыха</a:t>
          </a:r>
        </a:p>
      </dsp:txBody>
      <dsp:txXfrm rot="10800000">
        <a:off x="2290031" y="1374531"/>
        <a:ext cx="6683563" cy="1077460"/>
      </dsp:txXfrm>
    </dsp:sp>
    <dsp:sp modelId="{8048EE6C-D5EE-4132-BB5F-A6CF149C41E9}">
      <dsp:nvSpPr>
        <dsp:cNvPr id="0" name=""/>
        <dsp:cNvSpPr/>
      </dsp:nvSpPr>
      <dsp:spPr>
        <a:xfrm>
          <a:off x="1481936" y="1374531"/>
          <a:ext cx="1077460" cy="107746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04DD78-4380-424E-94C7-1B620470DC52}">
      <dsp:nvSpPr>
        <dsp:cNvPr id="0" name=""/>
        <dsp:cNvSpPr/>
      </dsp:nvSpPr>
      <dsp:spPr>
        <a:xfrm rot="10800000">
          <a:off x="2020666" y="2746268"/>
          <a:ext cx="6952928" cy="1077460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5130" tIns="68580" rIns="128016" bIns="6858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i="1" kern="1200" dirty="0"/>
            <a:t>Основные виды работ – </a:t>
          </a:r>
          <a:r>
            <a:rPr lang="ru-RU" sz="1800" b="1" i="1" kern="1200" dirty="0"/>
            <a:t>благоустройство территории, уход за лесными насаждениями, сбор ягод и овощей, сельскохозяйственные работы </a:t>
          </a:r>
          <a:r>
            <a:rPr lang="ru-RU" sz="1800" i="1" kern="1200" dirty="0"/>
            <a:t>и др.</a:t>
          </a:r>
          <a:endParaRPr lang="ru-RU" sz="1800" kern="1200" dirty="0"/>
        </a:p>
      </dsp:txBody>
      <dsp:txXfrm rot="10800000">
        <a:off x="2290031" y="2746268"/>
        <a:ext cx="6683563" cy="1077460"/>
      </dsp:txXfrm>
    </dsp:sp>
    <dsp:sp modelId="{D0F07EDE-9830-4832-B5E6-052C65D815AD}">
      <dsp:nvSpPr>
        <dsp:cNvPr id="0" name=""/>
        <dsp:cNvSpPr/>
      </dsp:nvSpPr>
      <dsp:spPr>
        <a:xfrm>
          <a:off x="1481936" y="2746268"/>
          <a:ext cx="1077460" cy="107746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DD7C1D-11ED-4ED9-9EA7-C00716290A88}">
      <dsp:nvSpPr>
        <dsp:cNvPr id="0" name=""/>
        <dsp:cNvSpPr/>
      </dsp:nvSpPr>
      <dsp:spPr>
        <a:xfrm>
          <a:off x="241134" y="99"/>
          <a:ext cx="2865040" cy="12191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800" b="1" kern="1200" dirty="0">
              <a:solidFill>
                <a:schemeClr val="tx1"/>
              </a:solidFill>
            </a:rPr>
            <a:t>«Лидер»</a:t>
          </a:r>
        </a:p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kern="1200" dirty="0">
              <a:solidFill>
                <a:schemeClr val="tx1"/>
              </a:solidFill>
            </a:rPr>
            <a:t>для учащихся – членов общественного объединения «Белорусская республиканская пионерская организация»</a:t>
          </a:r>
        </a:p>
      </dsp:txBody>
      <dsp:txXfrm>
        <a:off x="241134" y="99"/>
        <a:ext cx="2865040" cy="1219140"/>
      </dsp:txXfrm>
    </dsp:sp>
    <dsp:sp modelId="{7DBDAF83-1BDC-46CB-9BF7-3057E10E180E}">
      <dsp:nvSpPr>
        <dsp:cNvPr id="0" name=""/>
        <dsp:cNvSpPr/>
      </dsp:nvSpPr>
      <dsp:spPr>
        <a:xfrm>
          <a:off x="3309364" y="99"/>
          <a:ext cx="2764115" cy="12191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1" kern="1200" dirty="0">
              <a:solidFill>
                <a:schemeClr val="tx1"/>
              </a:solidFill>
            </a:rPr>
            <a:t>«Атом»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>
              <a:solidFill>
                <a:schemeClr val="tx1"/>
              </a:solidFill>
            </a:rPr>
            <a:t>для учащихся профильных классов инженерной направленности</a:t>
          </a:r>
        </a:p>
      </dsp:txBody>
      <dsp:txXfrm>
        <a:off x="3309364" y="99"/>
        <a:ext cx="2764115" cy="1219140"/>
      </dsp:txXfrm>
    </dsp:sp>
    <dsp:sp modelId="{15650D68-6968-4BBA-A704-311539907142}">
      <dsp:nvSpPr>
        <dsp:cNvPr id="0" name=""/>
        <dsp:cNvSpPr/>
      </dsp:nvSpPr>
      <dsp:spPr>
        <a:xfrm>
          <a:off x="434988" y="1422429"/>
          <a:ext cx="2702183" cy="12191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kern="1200" dirty="0">
              <a:solidFill>
                <a:schemeClr val="tx1"/>
              </a:solidFill>
            </a:rPr>
            <a:t>«Пульс»</a:t>
          </a:r>
          <a:endParaRPr lang="ru-RU" sz="1800" kern="1200" dirty="0">
            <a:solidFill>
              <a:schemeClr val="tx1"/>
            </a:solidFill>
          </a:endParaRP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>
              <a:solidFill>
                <a:schemeClr val="tx1"/>
              </a:solidFill>
            </a:rPr>
            <a:t>для учащихся профильных классов педагогической направленности</a:t>
          </a:r>
        </a:p>
      </dsp:txBody>
      <dsp:txXfrm>
        <a:off x="434988" y="1422429"/>
        <a:ext cx="2702183" cy="1219140"/>
      </dsp:txXfrm>
    </dsp:sp>
    <dsp:sp modelId="{C7CD550D-5777-4AFB-9721-BA313CFD68C5}">
      <dsp:nvSpPr>
        <dsp:cNvPr id="0" name=""/>
        <dsp:cNvSpPr/>
      </dsp:nvSpPr>
      <dsp:spPr>
        <a:xfrm>
          <a:off x="3340361" y="1422429"/>
          <a:ext cx="2539265" cy="12191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kern="1200" dirty="0">
              <a:solidFill>
                <a:schemeClr val="tx1"/>
              </a:solidFill>
            </a:rPr>
            <a:t>«</a:t>
          </a:r>
          <a:r>
            <a:rPr lang="ru-RU" sz="1800" b="1" kern="1200" dirty="0" err="1">
              <a:solidFill>
                <a:schemeClr val="tx1"/>
              </a:solidFill>
            </a:rPr>
            <a:t>РостОК</a:t>
          </a:r>
          <a:r>
            <a:rPr lang="ru-RU" sz="1800" b="1" kern="1200" dirty="0">
              <a:solidFill>
                <a:schemeClr val="tx1"/>
              </a:solidFill>
            </a:rPr>
            <a:t>»</a:t>
          </a:r>
          <a:r>
            <a:rPr lang="ru-RU" sz="1800" kern="1200" dirty="0">
              <a:solidFill>
                <a:schemeClr val="tx1"/>
              </a:solidFill>
            </a:rPr>
            <a:t> 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>
              <a:solidFill>
                <a:schemeClr val="tx1"/>
              </a:solidFill>
            </a:rPr>
            <a:t>для учащихся профильных классов аграрной направленности</a:t>
          </a:r>
        </a:p>
      </dsp:txBody>
      <dsp:txXfrm>
        <a:off x="3340361" y="1422429"/>
        <a:ext cx="2539265" cy="1219140"/>
      </dsp:txXfrm>
    </dsp:sp>
    <dsp:sp modelId="{A43C4C9F-BA13-4D23-83A2-339218FA852E}">
      <dsp:nvSpPr>
        <dsp:cNvPr id="0" name=""/>
        <dsp:cNvSpPr/>
      </dsp:nvSpPr>
      <dsp:spPr>
        <a:xfrm>
          <a:off x="1812839" y="2844760"/>
          <a:ext cx="2688935" cy="12191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1" kern="1200" dirty="0">
              <a:solidFill>
                <a:schemeClr val="tx1"/>
              </a:solidFill>
            </a:rPr>
            <a:t>«</a:t>
          </a:r>
          <a:r>
            <a:rPr lang="en-US" sz="1600" b="1" kern="1200" dirty="0">
              <a:solidFill>
                <a:schemeClr val="tx1"/>
              </a:solidFill>
            </a:rPr>
            <a:t>SMART CAMP</a:t>
          </a:r>
          <a:r>
            <a:rPr lang="ru-RU" sz="1600" b="1" kern="1200" dirty="0">
              <a:solidFill>
                <a:schemeClr val="tx1"/>
              </a:solidFill>
            </a:rPr>
            <a:t>», «БИТ»</a:t>
          </a:r>
          <a:endParaRPr lang="ru-RU" sz="1600" kern="1200" dirty="0">
            <a:solidFill>
              <a:schemeClr val="tx1"/>
            </a:solidFill>
          </a:endParaRPr>
        </a:p>
        <a:p>
          <a:pPr marR="0" lvl="0" algn="ctr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1600" kern="1200" dirty="0">
              <a:solidFill>
                <a:schemeClr val="tx1"/>
              </a:solidFill>
            </a:rPr>
            <a:t>по учебным предметам</a:t>
          </a:r>
        </a:p>
      </dsp:txBody>
      <dsp:txXfrm>
        <a:off x="1812839" y="2844760"/>
        <a:ext cx="2688935" cy="121914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30BDB4-9484-4953-956F-FF952B7806F1}">
      <dsp:nvSpPr>
        <dsp:cNvPr id="0" name=""/>
        <dsp:cNvSpPr/>
      </dsp:nvSpPr>
      <dsp:spPr>
        <a:xfrm>
          <a:off x="0" y="336802"/>
          <a:ext cx="8106629" cy="814659"/>
        </a:xfrm>
        <a:prstGeom prst="round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600" b="1" kern="1200" dirty="0">
              <a:solidFill>
                <a:schemeClr val="tx1"/>
              </a:solidFill>
            </a:rPr>
            <a:t>Приоритетное направление - гражданское и патриотическое </a:t>
          </a:r>
          <a:r>
            <a:rPr lang="ru-RU" sz="1600" kern="1200" dirty="0">
              <a:solidFill>
                <a:schemeClr val="tx1"/>
              </a:solidFill>
            </a:rPr>
            <a:t>воспитание</a:t>
          </a:r>
        </a:p>
      </dsp:txBody>
      <dsp:txXfrm>
        <a:off x="39768" y="376570"/>
        <a:ext cx="8027093" cy="735123"/>
      </dsp:txXfrm>
    </dsp:sp>
    <dsp:sp modelId="{14392601-B559-44F8-9AD5-BFB524D513AF}">
      <dsp:nvSpPr>
        <dsp:cNvPr id="0" name=""/>
        <dsp:cNvSpPr/>
      </dsp:nvSpPr>
      <dsp:spPr>
        <a:xfrm>
          <a:off x="0" y="1369273"/>
          <a:ext cx="8106629" cy="685837"/>
        </a:xfrm>
        <a:prstGeom prst="roundRect">
          <a:avLst/>
        </a:prstGeom>
        <a:solidFill>
          <a:schemeClr val="accent1">
            <a:shade val="50000"/>
            <a:hueOff val="163120"/>
            <a:satOff val="21536"/>
            <a:lumOff val="25211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chemeClr val="tx1"/>
              </a:solidFill>
            </a:rPr>
            <a:t>Работа по реализации плана мероприятий, приуроченного к Году качества, патриотического, духовно-нравственного воспитания</a:t>
          </a:r>
          <a:endParaRPr lang="ru-RU" sz="500" b="1" kern="1200" dirty="0">
            <a:solidFill>
              <a:schemeClr val="tx1"/>
            </a:solidFill>
          </a:endParaRPr>
        </a:p>
      </dsp:txBody>
      <dsp:txXfrm>
        <a:off x="33480" y="1402753"/>
        <a:ext cx="8039669" cy="618877"/>
      </dsp:txXfrm>
    </dsp:sp>
    <dsp:sp modelId="{970667D5-AEA6-4D15-B99E-634A4ACBD7DC}">
      <dsp:nvSpPr>
        <dsp:cNvPr id="0" name=""/>
        <dsp:cNvSpPr/>
      </dsp:nvSpPr>
      <dsp:spPr>
        <a:xfrm>
          <a:off x="0" y="2242310"/>
          <a:ext cx="8106629" cy="1216800"/>
        </a:xfrm>
        <a:prstGeom prst="roundRect">
          <a:avLst/>
        </a:prstGeom>
        <a:solidFill>
          <a:schemeClr val="accent1">
            <a:shade val="50000"/>
            <a:hueOff val="163120"/>
            <a:satOff val="21536"/>
            <a:lumOff val="25211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just" defTabSz="711200">
            <a:lnSpc>
              <a:spcPct val="95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600" b="1" i="0" kern="1200" dirty="0">
              <a:solidFill>
                <a:schemeClr val="tx1"/>
              </a:solidFill>
            </a:rPr>
            <a:t>Реализация республиканской акции «Эффективное лето» (девиз – «Наше лето эффективно: с пользой, ярко, креативно!», областной акции «Лето на</a:t>
          </a:r>
          <a:br>
            <a:rPr lang="ru-RU" sz="1600" b="1" i="0" kern="1200" dirty="0">
              <a:solidFill>
                <a:schemeClr val="tx1"/>
              </a:solidFill>
            </a:rPr>
          </a:br>
          <a:r>
            <a:rPr lang="ru-RU" sz="1600" b="1" i="0" kern="1200" dirty="0">
              <a:solidFill>
                <a:schemeClr val="tx1"/>
              </a:solidFill>
            </a:rPr>
            <a:t>Минщине: эффективно и безопасно»</a:t>
          </a:r>
          <a:endParaRPr lang="ru-RU" sz="1600" i="0" kern="1200" dirty="0">
            <a:solidFill>
              <a:schemeClr val="tx1"/>
            </a:solidFill>
          </a:endParaRPr>
        </a:p>
      </dsp:txBody>
      <dsp:txXfrm>
        <a:off x="59399" y="2301709"/>
        <a:ext cx="7987831" cy="10980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E0682F-5435-4284-A0C0-4C3FCEB8826A}" type="datetimeFigureOut">
              <a:rPr lang="ru-RU" smtClean="0"/>
              <a:t>19.06.2024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8812D8-9EB4-45FA-A604-B369EC839DF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5447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8812D8-9EB4-45FA-A604-B369EC839DFF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68544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8812D8-9EB4-45FA-A604-B369EC839DFF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68544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8812D8-9EB4-45FA-A604-B369EC839DFF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49759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8812D8-9EB4-45FA-A604-B369EC839DFF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59532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8812D8-9EB4-45FA-A604-B369EC839DFF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62157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8812D8-9EB4-45FA-A604-B369EC839DFF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2296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0"/>
            <a:ext cx="5825202" cy="1234727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5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E0299-047C-4BE7-BEE1-CBA2F1F6D379}" type="datetime1">
              <a:rPr lang="ru-RU" smtClean="0"/>
              <a:t>19.06.2024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9751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FAB3-3A90-4396-80C0-BEB50A011F2D}" type="datetime1">
              <a:rPr lang="ru-RU" smtClean="0"/>
              <a:t>19.06.2024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8833677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4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FAB3-3A90-4396-80C0-BEB50A011F2D}" type="datetime1">
              <a:rPr lang="ru-RU" smtClean="0"/>
              <a:t>19.06.2024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35247186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448991"/>
            <a:ext cx="6447501" cy="1946595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FAB3-3A90-4396-80C0-BEB50A011F2D}" type="datetime1">
              <a:rPr lang="ru-RU" smtClean="0"/>
              <a:t>19.06.2024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8070034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FAB3-3A90-4396-80C0-BEB50A011F2D}" type="datetime1">
              <a:rPr lang="ru-RU" smtClean="0"/>
              <a:t>19.06.2024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06269889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FAB3-3A90-4396-80C0-BEB50A011F2D}" type="datetime1">
              <a:rPr lang="ru-RU" smtClean="0"/>
              <a:t>19.06.2024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9606635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A9559-CBFD-44BA-9A48-50AAAD22C925}" type="datetime1">
              <a:rPr lang="ru-RU" smtClean="0"/>
              <a:t>19.06.2024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78220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5" y="457200"/>
            <a:ext cx="978557" cy="3938588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457200"/>
            <a:ext cx="5295113" cy="39385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69689-35D7-461D-B157-202FB8B4E94F}" type="datetime1">
              <a:rPr lang="ru-RU" smtClean="0"/>
              <a:t>19.06.2024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7598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E973B-64FF-4736-A116-AA1E77A491D3}" type="datetime1">
              <a:rPr lang="ru-RU" smtClean="0"/>
              <a:t>19.06.2024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7560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025651"/>
            <a:ext cx="6447501" cy="1369936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E315D-9272-40B0-9F7D-0342F6BA911A}" type="datetime1">
              <a:rPr lang="ru-RU" smtClean="0"/>
              <a:t>19.06.2024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1605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2"/>
            <a:ext cx="3138026" cy="29105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2"/>
            <a:ext cx="3138026" cy="29105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27055-1D6E-4198-98F3-27D17766CDA6}" type="datetime1">
              <a:rPr lang="ru-RU" smtClean="0"/>
              <a:t>19.06.2024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4608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09" y="1620737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09" y="2052934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7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88" y="2052934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2FD1E-EDF9-499C-A84F-479D05D708BC}" type="datetime1">
              <a:rPr lang="ru-RU" smtClean="0"/>
              <a:t>19.06.2024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1639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DCF77-E268-4C2D-82F3-F8A46F6959BD}" type="datetime1">
              <a:rPr lang="ru-RU" smtClean="0"/>
              <a:t>19.06.2024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6629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F85B6-7E7A-4E78-ABCC-EC0E412BC36A}" type="datetime1">
              <a:rPr lang="ru-RU" smtClean="0"/>
              <a:t>19.06.2024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1821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3"/>
            <a:ext cx="2890896" cy="958850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3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2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797" indent="0">
              <a:buNone/>
              <a:defRPr sz="1050"/>
            </a:lvl2pPr>
            <a:lvl3pPr marL="685595" indent="0">
              <a:buNone/>
              <a:defRPr sz="900"/>
            </a:lvl3pPr>
            <a:lvl4pPr marL="1028392" indent="0">
              <a:buNone/>
              <a:defRPr sz="750"/>
            </a:lvl4pPr>
            <a:lvl5pPr marL="1371188" indent="0">
              <a:buNone/>
              <a:defRPr sz="750"/>
            </a:lvl5pPr>
            <a:lvl6pPr marL="1713986" indent="0">
              <a:buNone/>
              <a:defRPr sz="750"/>
            </a:lvl6pPr>
            <a:lvl7pPr marL="2056783" indent="0">
              <a:buNone/>
              <a:defRPr sz="750"/>
            </a:lvl7pPr>
            <a:lvl8pPr marL="2399580" indent="0">
              <a:buNone/>
              <a:defRPr sz="750"/>
            </a:lvl8pPr>
            <a:lvl9pPr marL="2742377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97602-EC24-420E-9773-361C5E2DF93C}" type="datetime1">
              <a:rPr lang="ru-RU" smtClean="0"/>
              <a:t>19.06.2024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4821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0"/>
            <a:ext cx="6447500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1" y="457200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9CE25-BCFE-4C8E-B5D0-0DD98A090DF6}" type="datetime1">
              <a:rPr lang="ru-RU" smtClean="0"/>
              <a:t>19.06.2024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892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1620442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2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BFAB3-3A90-4396-80C0-BEB50A011F2D}" type="datetime1">
              <a:rPr lang="ru-RU" smtClean="0"/>
              <a:t>19.06.2024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1" y="4531022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2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5987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3" r:id="rId1"/>
    <p:sldLayoutId id="2147483874" r:id="rId2"/>
    <p:sldLayoutId id="2147483875" r:id="rId3"/>
    <p:sldLayoutId id="2147483876" r:id="rId4"/>
    <p:sldLayoutId id="2147483877" r:id="rId5"/>
    <p:sldLayoutId id="2147483878" r:id="rId6"/>
    <p:sldLayoutId id="2147483879" r:id="rId7"/>
    <p:sldLayoutId id="2147483880" r:id="rId8"/>
    <p:sldLayoutId id="2147483881" r:id="rId9"/>
    <p:sldLayoutId id="2147483882" r:id="rId10"/>
    <p:sldLayoutId id="2147483883" r:id="rId11"/>
    <p:sldLayoutId id="2147483884" r:id="rId12"/>
    <p:sldLayoutId id="2147483885" r:id="rId13"/>
    <p:sldLayoutId id="2147483886" r:id="rId14"/>
    <p:sldLayoutId id="2147483887" r:id="rId15"/>
    <p:sldLayoutId id="2147483888" r:id="rId16"/>
  </p:sldLayoutIdLst>
  <p:hf hdr="0" dt="0"/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6484" y="-560017"/>
            <a:ext cx="8331959" cy="495520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endParaRPr lang="ru-RU" sz="4800" b="1" dirty="0">
              <a:solidFill>
                <a:srgbClr val="09630B"/>
              </a:solidFill>
            </a:endParaRPr>
          </a:p>
          <a:p>
            <a:pPr algn="ctr"/>
            <a:endParaRPr lang="ru-RU" sz="2000" b="1" i="1" dirty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endParaRPr lang="ru-RU" sz="2400" b="1" i="1" dirty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ru-RU" sz="4000" b="1" i="1" dirty="0">
                <a:solidFill>
                  <a:schemeClr val="accent2">
                    <a:lumMod val="50000"/>
                  </a:schemeClr>
                </a:solidFill>
              </a:rPr>
              <a:t>Организация и проведение летней </a:t>
            </a:r>
          </a:p>
          <a:p>
            <a:pPr algn="ctr"/>
            <a:r>
              <a:rPr lang="ru-RU" sz="4000" b="1" i="1" dirty="0">
                <a:solidFill>
                  <a:schemeClr val="accent2">
                    <a:lumMod val="50000"/>
                  </a:schemeClr>
                </a:solidFill>
              </a:rPr>
              <a:t>оздоровительной кампании 2024 года </a:t>
            </a:r>
          </a:p>
          <a:p>
            <a:pPr algn="ctr"/>
            <a:r>
              <a:rPr lang="ru-RU" sz="4000" b="1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ru-RU" sz="2400" b="1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398579" y="3612379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Филистович Софья Петровна,</a:t>
            </a:r>
          </a:p>
          <a:p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первый заместитель начальника главного управления по образованию </a:t>
            </a:r>
          </a:p>
          <a:p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Минского облисполкома </a:t>
            </a:r>
          </a:p>
        </p:txBody>
      </p:sp>
    </p:spTree>
    <p:extLst>
      <p:ext uri="{BB962C8B-B14F-4D97-AF65-F5344CB8AC3E}">
        <p14:creationId xmlns:p14="http://schemas.microsoft.com/office/powerpoint/2010/main" val="38395556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0F9922AA-CCBB-4331-BA94-DC98024A6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1" y="316523"/>
            <a:ext cx="6447501" cy="990600"/>
          </a:xfrm>
        </p:spPr>
        <p:txBody>
          <a:bodyPr>
            <a:noAutofit/>
          </a:bodyPr>
          <a:lstStyle/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Лагеря труда и отдыха</a:t>
            </a:r>
          </a:p>
        </p:txBody>
      </p:sp>
      <p:graphicFrame>
        <p:nvGraphicFramePr>
          <p:cNvPr id="3" name="Объект 2">
            <a:extLst>
              <a:ext uri="{FF2B5EF4-FFF2-40B4-BE49-F238E27FC236}">
                <a16:creationId xmlns:a16="http://schemas.microsoft.com/office/drawing/2014/main" id="{F6521CFA-CD75-46BE-AEDE-07698CA759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0089268"/>
              </p:ext>
            </p:extLst>
          </p:nvPr>
        </p:nvGraphicFramePr>
        <p:xfrm>
          <a:off x="-655766" y="1110998"/>
          <a:ext cx="10455531" cy="3826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4E93C49-1F51-4079-B922-4A99D83A8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5669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4E93C49-1F51-4079-B922-4A99D83A8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0F9922AA-CCBB-4331-BA94-DC98024A6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629" y="304800"/>
            <a:ext cx="7823199" cy="990600"/>
          </a:xfrm>
        </p:spPr>
        <p:txBody>
          <a:bodyPr>
            <a:noAutofit/>
          </a:bodyPr>
          <a:lstStyle/>
          <a:p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Взаимодействие с воинскими частями </a:t>
            </a:r>
            <a:br>
              <a:rPr lang="ru-RU" b="1" i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и подразделениями</a:t>
            </a:r>
          </a:p>
        </p:txBody>
      </p:sp>
      <p:graphicFrame>
        <p:nvGraphicFramePr>
          <p:cNvPr id="3" name="Объект 2">
            <a:extLst>
              <a:ext uri="{FF2B5EF4-FFF2-40B4-BE49-F238E27FC236}">
                <a16:creationId xmlns:a16="http://schemas.microsoft.com/office/drawing/2014/main" id="{D179E554-ED62-4ED9-80BB-D61FF1D4FFD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139571"/>
              </p:ext>
            </p:extLst>
          </p:nvPr>
        </p:nvGraphicFramePr>
        <p:xfrm>
          <a:off x="-1728446" y="1351420"/>
          <a:ext cx="13162799" cy="35861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Скругленный прямоугольник 1"/>
          <p:cNvSpPr/>
          <p:nvPr/>
        </p:nvSpPr>
        <p:spPr>
          <a:xfrm>
            <a:off x="540835" y="1295400"/>
            <a:ext cx="7920993" cy="172866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87313" lvl="0" indent="0" algn="just"/>
            <a:r>
              <a:rPr lang="ru-RU" b="1" i="1" dirty="0">
                <a:solidFill>
                  <a:schemeClr val="accent1">
                    <a:lumMod val="50000"/>
                  </a:schemeClr>
                </a:solidFill>
              </a:rPr>
              <a:t>Запланирована работа 80 лагерей военно-патриотического профиля для 2236 воспитанников. Воспитанниками таких лагерей станут подростки, находящиеся в социально опасном положении, с которыми проводится индивидуальная профилактическая работа</a:t>
            </a:r>
            <a:endParaRPr lang="ru-RU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40835" y="3208857"/>
            <a:ext cx="7920993" cy="172866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ru-RU" b="1" i="1" dirty="0">
                <a:solidFill>
                  <a:schemeClr val="accent1">
                    <a:lumMod val="50000"/>
                  </a:schemeClr>
                </a:solidFill>
              </a:rPr>
              <a:t>На базе 72 гвардейского объединенного учебного центр подготовки прапорщиков и младших специалистов в  г. Борисове проведен республиканский профильный военно-патриотический лагерь с круглосуточным пребыванием </a:t>
            </a:r>
            <a:endParaRPr lang="ru-RU" i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4743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0F9922AA-CCBB-4331-BA94-DC98024A6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629" y="304800"/>
            <a:ext cx="7823199" cy="990600"/>
          </a:xfrm>
        </p:spPr>
        <p:txBody>
          <a:bodyPr>
            <a:noAutofit/>
          </a:bodyPr>
          <a:lstStyle/>
          <a:p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Областные профильные лагеря</a:t>
            </a:r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3981535802"/>
              </p:ext>
            </p:extLst>
          </p:nvPr>
        </p:nvGraphicFramePr>
        <p:xfrm>
          <a:off x="1164545" y="800100"/>
          <a:ext cx="6314615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98655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EFF32672-FC70-48B1-9984-95F382BA3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Воспитательная работа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4862C512-0A47-49F3-8ADC-4D5EAE5C46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6835404"/>
              </p:ext>
            </p:extLst>
          </p:nvPr>
        </p:nvGraphicFramePr>
        <p:xfrm>
          <a:off x="419363" y="841420"/>
          <a:ext cx="8106629" cy="3826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238242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E835047B-F82E-4B2D-B39F-39AA88004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484" y="284551"/>
            <a:ext cx="7645925" cy="990600"/>
          </a:xfrm>
        </p:spPr>
        <p:txBody>
          <a:bodyPr>
            <a:noAutofit/>
          </a:bodyPr>
          <a:lstStyle/>
          <a:p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Особенности летней оздоровительной кампании 2024 года</a:t>
            </a:r>
            <a:endParaRPr lang="ru-RU" sz="32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19363" y="1485770"/>
            <a:ext cx="801203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Методические рекомендации в помощь организаторам летнего отдыха в 2024 году</a:t>
            </a:r>
          </a:p>
          <a:p>
            <a:pPr marL="285750" indent="-285750" algn="just">
              <a:buFont typeface="Courier New" panose="02070309020205020404" pitchFamily="49" charset="0"/>
              <a:buChar char="o"/>
            </a:pPr>
            <a:endParaRPr lang="ru-RU" sz="2000" i="1" dirty="0">
              <a:solidFill>
                <a:schemeClr val="accent2">
                  <a:lumMod val="50000"/>
                </a:schemeClr>
              </a:solidFill>
            </a:endParaRPr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Продолжительность смен в оздоровительных лагерях </a:t>
            </a:r>
            <a:b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с дневным и круглосуточным пребыванием – 15 дней</a:t>
            </a:r>
          </a:p>
          <a:p>
            <a:pPr marL="285750" indent="-285750" algn="just">
              <a:buFont typeface="Courier New" panose="02070309020205020404" pitchFamily="49" charset="0"/>
              <a:buChar char="o"/>
            </a:pPr>
            <a:endParaRPr lang="ru-RU" sz="2000" i="1" dirty="0">
              <a:solidFill>
                <a:schemeClr val="accent2">
                  <a:lumMod val="50000"/>
                </a:schemeClr>
              </a:solidFill>
            </a:endParaRPr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Оформление договора с законными представителями                        и выдача путевок</a:t>
            </a:r>
          </a:p>
        </p:txBody>
      </p:sp>
    </p:spTree>
    <p:extLst>
      <p:ext uri="{BB962C8B-B14F-4D97-AF65-F5344CB8AC3E}">
        <p14:creationId xmlns:p14="http://schemas.microsoft.com/office/powerpoint/2010/main" val="3799768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2473" y="161925"/>
            <a:ext cx="8771027" cy="497059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</a:rPr>
              <a:t>Комплекс подготовительных мероприятий:</a:t>
            </a:r>
          </a:p>
          <a:p>
            <a:pPr marL="171450" indent="-171450" algn="just">
              <a:spcBef>
                <a:spcPts val="600"/>
              </a:spcBef>
              <a:buFont typeface="Arial" pitchFamily="34" charset="0"/>
              <a:buChar char="•"/>
            </a:pPr>
            <a:r>
              <a:rPr lang="ru-RU" sz="1600" b="1" i="1" spc="50" dirty="0">
                <a:ln w="11430"/>
                <a:solidFill>
                  <a:schemeClr val="accent2">
                    <a:lumMod val="50000"/>
                  </a:schemeClr>
                </a:solidFill>
              </a:rPr>
              <a:t>утверждены</a:t>
            </a:r>
            <a:r>
              <a:rPr lang="ru-RU" sz="1600" i="1" spc="50" dirty="0">
                <a:ln w="11430"/>
                <a:solidFill>
                  <a:schemeClr val="accent2">
                    <a:lumMod val="50000"/>
                  </a:schemeClr>
                </a:solidFill>
              </a:rPr>
              <a:t> плановые объемы оздоровления детей в летний период;</a:t>
            </a:r>
          </a:p>
          <a:p>
            <a:pPr marL="171450" indent="-171450" algn="just">
              <a:spcBef>
                <a:spcPts val="600"/>
              </a:spcBef>
              <a:buFont typeface="Arial" pitchFamily="34" charset="0"/>
              <a:buChar char="•"/>
            </a:pPr>
            <a:r>
              <a:rPr lang="ru-RU" sz="1600" i="1" spc="50" dirty="0">
                <a:ln w="11430"/>
                <a:solidFill>
                  <a:schemeClr val="accent2">
                    <a:lumMod val="50000"/>
                  </a:schemeClr>
                </a:solidFill>
              </a:rPr>
              <a:t>принято </a:t>
            </a:r>
            <a:r>
              <a:rPr lang="ru-RU" sz="1600" b="1" i="1" spc="50" dirty="0">
                <a:ln w="11430"/>
                <a:solidFill>
                  <a:schemeClr val="accent2">
                    <a:lumMod val="50000"/>
                  </a:schemeClr>
                </a:solidFill>
              </a:rPr>
              <a:t>решение</a:t>
            </a:r>
            <a:r>
              <a:rPr lang="ru-RU" sz="1600" i="1" spc="50" dirty="0">
                <a:ln w="11430"/>
                <a:solidFill>
                  <a:schemeClr val="accent2">
                    <a:lumMod val="50000"/>
                  </a:schemeClr>
                </a:solidFill>
              </a:rPr>
              <a:t> Минского областного исполнительного комитета                       от 25 апреля 2024 г. № 384 «Об организации летнего оздоровления детей                  в 2024 году»; </a:t>
            </a:r>
          </a:p>
          <a:p>
            <a:pPr marL="171450" indent="-171450">
              <a:spcBef>
                <a:spcPts val="600"/>
              </a:spcBef>
              <a:buFont typeface="Arial" pitchFamily="34" charset="0"/>
              <a:buChar char="•"/>
            </a:pPr>
            <a:r>
              <a:rPr lang="ru-RU" sz="1600" i="1" spc="50" dirty="0">
                <a:ln w="11430"/>
                <a:solidFill>
                  <a:schemeClr val="accent2">
                    <a:lumMod val="50000"/>
                  </a:schemeClr>
                </a:solidFill>
              </a:rPr>
              <a:t>определены </a:t>
            </a:r>
            <a:r>
              <a:rPr lang="ru-RU" sz="1600" b="1" i="1" spc="50" dirty="0">
                <a:ln w="11430"/>
                <a:solidFill>
                  <a:schemeClr val="accent2">
                    <a:lumMod val="50000"/>
                  </a:schemeClr>
                </a:solidFill>
              </a:rPr>
              <a:t>базы</a:t>
            </a:r>
            <a:r>
              <a:rPr lang="ru-RU" sz="1600" i="1" spc="50" dirty="0">
                <a:ln w="11430"/>
                <a:solidFill>
                  <a:schemeClr val="accent2">
                    <a:lumMod val="50000"/>
                  </a:schemeClr>
                </a:solidFill>
              </a:rPr>
              <a:t> для открытия оздоровительных лагерей всех типов, источники и объемы финансирования для проведения необходимых ремонтных работ;</a:t>
            </a:r>
          </a:p>
          <a:p>
            <a:pPr marL="171450" indent="-171450">
              <a:spcBef>
                <a:spcPts val="600"/>
              </a:spcBef>
              <a:buFont typeface="Arial" pitchFamily="34" charset="0"/>
              <a:buChar char="•"/>
            </a:pPr>
            <a:r>
              <a:rPr lang="ru-RU" sz="1600" i="1" spc="50" dirty="0">
                <a:ln w="11430"/>
                <a:solidFill>
                  <a:schemeClr val="accent2">
                    <a:lumMod val="50000"/>
                  </a:schemeClr>
                </a:solidFill>
              </a:rPr>
              <a:t>проведена </a:t>
            </a:r>
            <a:r>
              <a:rPr lang="ru-RU" sz="1600" b="1" i="1" spc="50" dirty="0">
                <a:ln w="11430"/>
                <a:solidFill>
                  <a:schemeClr val="accent2">
                    <a:lumMod val="50000"/>
                  </a:schemeClr>
                </a:solidFill>
              </a:rPr>
              <a:t>работа по подбору кадров </a:t>
            </a:r>
            <a:r>
              <a:rPr lang="ru-RU" sz="1600" i="1" spc="50" dirty="0">
                <a:ln w="11430"/>
                <a:solidFill>
                  <a:schemeClr val="accent2">
                    <a:lumMod val="50000"/>
                  </a:schemeClr>
                </a:solidFill>
              </a:rPr>
              <a:t>для бесперебойного функционирования процесса оздоровления;</a:t>
            </a:r>
          </a:p>
          <a:p>
            <a:pPr marL="171450" indent="-171450" algn="just">
              <a:spcBef>
                <a:spcPts val="600"/>
              </a:spcBef>
              <a:buFont typeface="Arial" pitchFamily="34" charset="0"/>
              <a:buChar char="•"/>
            </a:pPr>
            <a:r>
              <a:rPr lang="ru-RU" sz="1600" i="1" spc="50" dirty="0">
                <a:ln w="11430"/>
                <a:solidFill>
                  <a:schemeClr val="accent2">
                    <a:lumMod val="50000"/>
                  </a:schemeClr>
                </a:solidFill>
              </a:rPr>
              <a:t>организовано </a:t>
            </a:r>
            <a:r>
              <a:rPr lang="ru-RU" sz="1600" b="1" i="1" spc="50" dirty="0">
                <a:ln w="11430"/>
                <a:solidFill>
                  <a:schemeClr val="accent2">
                    <a:lumMod val="50000"/>
                  </a:schemeClr>
                </a:solidFill>
              </a:rPr>
              <a:t>проведение информационно-разъяснительной</a:t>
            </a:r>
            <a:r>
              <a:rPr lang="ru-RU" sz="1600" i="1" spc="50" dirty="0">
                <a:ln w="11430"/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1600" b="1" i="1" spc="50" dirty="0">
                <a:ln w="11430"/>
                <a:solidFill>
                  <a:schemeClr val="accent2">
                    <a:lumMod val="50000"/>
                  </a:schemeClr>
                </a:solidFill>
              </a:rPr>
              <a:t>работы</a:t>
            </a:r>
            <a:r>
              <a:rPr lang="ru-RU" sz="1600" i="1" spc="50" dirty="0">
                <a:ln w="11430"/>
                <a:solidFill>
                  <a:schemeClr val="accent2">
                    <a:lumMod val="50000"/>
                  </a:schemeClr>
                </a:solidFill>
              </a:rPr>
              <a:t>                              с учащимися и родителями по информированию о формах оздоровления                       в период летних каникул, предоставляемых воспитательно-оздоровительными учреждениями образования; ответственности родителей за направление детей на оздоровление, организаторами которого являются не уполномоченные на то лица и организации; о требованиях безопасности                       и фактах травмирования детей, которые имели место ранее по причине некачественного оказания услуг юридическими лицами.</a:t>
            </a:r>
          </a:p>
        </p:txBody>
      </p:sp>
    </p:spTree>
    <p:extLst>
      <p:ext uri="{BB962C8B-B14F-4D97-AF65-F5344CB8AC3E}">
        <p14:creationId xmlns:p14="http://schemas.microsoft.com/office/powerpoint/2010/main" val="3103681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00743" y="1221377"/>
            <a:ext cx="8229600" cy="3791494"/>
          </a:xfrm>
        </p:spPr>
        <p:txBody>
          <a:bodyPr>
            <a:normAutofit/>
          </a:bodyPr>
          <a:lstStyle/>
          <a:p>
            <a:endParaRPr lang="ru-RU" sz="28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09728" indent="0">
              <a:buNone/>
            </a:pPr>
            <a:endParaRPr lang="ru-RU" sz="2800" b="1" i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</a:endParaRPr>
          </a:p>
          <a:p>
            <a:pPr marL="109728" indent="0">
              <a:buNone/>
            </a:pPr>
            <a:r>
              <a:rPr lang="ru-RU" sz="2800" b="1" i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2023 г.: </a:t>
            </a:r>
            <a:r>
              <a:rPr lang="ru-RU" sz="2800" i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всего оздоровлен </a:t>
            </a:r>
            <a:r>
              <a:rPr lang="ru-RU" sz="2800" b="1" i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64 641 </a:t>
            </a:r>
            <a:r>
              <a:rPr lang="ru-RU" sz="2800" i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человек </a:t>
            </a:r>
          </a:p>
          <a:p>
            <a:pPr lvl="1"/>
            <a:r>
              <a:rPr lang="ru-RU" sz="2400" i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дневные – </a:t>
            </a:r>
            <a:r>
              <a:rPr lang="ru-RU" sz="2400" b="1" i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36 796 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человек</a:t>
            </a:r>
          </a:p>
          <a:p>
            <a:pPr lvl="1"/>
            <a:r>
              <a:rPr lang="ru-RU" sz="2400" i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круглосуточные – </a:t>
            </a:r>
            <a:r>
              <a:rPr lang="ru-RU" sz="2400" b="1" i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27 845 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человек</a:t>
            </a:r>
          </a:p>
          <a:p>
            <a:endParaRPr lang="ru-RU" sz="2800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3228"/>
          </a:xfrm>
        </p:spPr>
        <p:txBody>
          <a:bodyPr>
            <a:noAutofit/>
          </a:bodyPr>
          <a:lstStyle/>
          <a:p>
            <a:br>
              <a:rPr lang="ru-RU" sz="2800" dirty="0">
                <a:solidFill>
                  <a:srgbClr val="C00000"/>
                </a:solidFill>
              </a:rPr>
            </a:br>
            <a:r>
              <a:rPr lang="ru-RU" sz="2800" dirty="0">
                <a:solidFill>
                  <a:schemeClr val="accent2">
                    <a:lumMod val="75000"/>
                  </a:schemeClr>
                </a:solidFill>
                <a:effectLst/>
              </a:rPr>
              <a:t>В Минской области планируется оздоровить </a:t>
            </a:r>
            <a:br>
              <a:rPr lang="ru-RU" sz="2800" dirty="0">
                <a:solidFill>
                  <a:schemeClr val="accent2">
                    <a:lumMod val="75000"/>
                  </a:schemeClr>
                </a:solidFill>
                <a:effectLst/>
              </a:rPr>
            </a:br>
            <a:r>
              <a:rPr lang="ru-RU" sz="2800" dirty="0">
                <a:solidFill>
                  <a:schemeClr val="accent2">
                    <a:lumMod val="75000"/>
                  </a:schemeClr>
                </a:solidFill>
                <a:effectLst/>
              </a:rPr>
              <a:t>65 186 детей, из них:</a:t>
            </a:r>
            <a:r>
              <a:rPr lang="ru-RU" sz="28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800" dirty="0">
                <a:solidFill>
                  <a:schemeClr val="accent2">
                    <a:lumMod val="75000"/>
                  </a:schemeClr>
                </a:solidFill>
                <a:effectLst/>
              </a:rPr>
              <a:t>37 322 ребенка –                             в лагерях с дневным пребыванием;                               27 864 – в лагерях с круглосуточным. </a:t>
            </a:r>
            <a:br>
              <a:rPr lang="ru-RU" sz="2800" dirty="0">
                <a:solidFill>
                  <a:schemeClr val="accent2">
                    <a:lumMod val="75000"/>
                  </a:schemeClr>
                </a:solidFill>
                <a:effectLst/>
              </a:rPr>
            </a:br>
            <a:br>
              <a:rPr lang="ru-RU" sz="2800" dirty="0">
                <a:solidFill>
                  <a:schemeClr val="accent2">
                    <a:lumMod val="75000"/>
                  </a:schemeClr>
                </a:solidFill>
                <a:effectLst/>
              </a:rPr>
            </a:br>
            <a:br>
              <a:rPr lang="ru-RU" sz="2800" dirty="0">
                <a:solidFill>
                  <a:schemeClr val="accent2">
                    <a:lumMod val="75000"/>
                  </a:schemeClr>
                </a:solidFill>
                <a:effectLst/>
              </a:rPr>
            </a:br>
            <a:br>
              <a:rPr lang="ru-RU" sz="2800" dirty="0">
                <a:solidFill>
                  <a:schemeClr val="accent2">
                    <a:lumMod val="75000"/>
                  </a:schemeClr>
                </a:solidFill>
                <a:effectLst/>
              </a:rPr>
            </a:br>
            <a:br>
              <a:rPr lang="ru-RU" sz="3000" dirty="0">
                <a:solidFill>
                  <a:schemeClr val="accent2">
                    <a:lumMod val="75000"/>
                  </a:schemeClr>
                </a:solidFill>
                <a:effectLst/>
              </a:rPr>
            </a:br>
            <a:endParaRPr lang="ru-RU" sz="3000" dirty="0">
              <a:solidFill>
                <a:schemeClr val="accent2">
                  <a:lumMod val="7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58002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9684" y="577561"/>
            <a:ext cx="8771027" cy="184665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Приказом Республиканского центра по оздоровлению </a:t>
            </a:r>
          </a:p>
          <a:p>
            <a:pPr algn="ctr"/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и санаторно-курортному лечению населения от 21.03.2024 № 16-о                       «Об организации оздоровления детей в период каникул» определены размеры средств на удешевление стоимости путевок в лагеря  </a:t>
            </a:r>
            <a:b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с круглосуточным и дневным пребыванием детей в 2024 году.</a:t>
            </a:r>
          </a:p>
          <a:p>
            <a:pPr algn="ctr"/>
            <a:endParaRPr lang="ru-RU" sz="1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9684" y="2788961"/>
            <a:ext cx="8771027" cy="101566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Полная стоимость путевок в стационарные оздоровительные </a:t>
            </a:r>
          </a:p>
          <a:p>
            <a:pPr algn="ctr"/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лагеря составляет от 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</a:rPr>
              <a:t>368,00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 рублей (лагерь «Нача-</a:t>
            </a:r>
            <a:r>
              <a:rPr lang="ru-RU" sz="2000" i="1" dirty="0" err="1">
                <a:solidFill>
                  <a:schemeClr val="accent2">
                    <a:lumMod val="50000"/>
                  </a:schemeClr>
                </a:solidFill>
              </a:rPr>
              <a:t>Клецк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») </a:t>
            </a:r>
          </a:p>
          <a:p>
            <a:pPr algn="ctr"/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до 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</a:rPr>
              <a:t>887,00 рублей 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(лагерь «Дубрава» </a:t>
            </a:r>
            <a:r>
              <a:rPr lang="ru-RU" sz="2000" i="1" dirty="0" err="1">
                <a:solidFill>
                  <a:schemeClr val="accent2">
                    <a:lumMod val="50000"/>
                  </a:schemeClr>
                </a:solidFill>
              </a:rPr>
              <a:t>Солигорского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 района). </a:t>
            </a:r>
            <a:endParaRPr lang="ru-RU" sz="14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2010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3290" y="673478"/>
            <a:ext cx="8771027" cy="400109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>	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Представительством Минское областное управление Республиканского центра по оздоровлению и санаторно-курортному лечению населения выделено 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</a:rPr>
              <a:t>88 477,00 рублей 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на оказание помощи                        в подготовке стационарных оздоровительных, спортивно-оздоровительных лагерей Минской области к работе в летний оздоровительный период 2024 года. </a:t>
            </a:r>
          </a:p>
          <a:p>
            <a:pPr algn="just"/>
            <a:endParaRPr lang="ru-RU" sz="2000" dirty="0">
              <a:solidFill>
                <a:schemeClr val="accent2">
                  <a:lumMod val="50000"/>
                </a:schemeClr>
              </a:solidFill>
            </a:endParaRPr>
          </a:p>
          <a:p>
            <a:pPr algn="just"/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>	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Согласно решению Минского облисполкома от 17 апреля 2024 г. № 353 «О передаче межбюджетных трансфертов» выделено финансирование в размере 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</a:rPr>
              <a:t>1 245,00 тыс. рублей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 на подготовку стационарных оздоровительных лагерей к летнему оздоровительному периоду 2024 года.</a:t>
            </a:r>
          </a:p>
          <a:p>
            <a:pPr algn="ctr"/>
            <a:endParaRPr lang="ru-RU" sz="14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631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3290" y="673478"/>
            <a:ext cx="8771027" cy="461664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	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</a:rPr>
              <a:t>16 марта 2024 года 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в учреждении образования «Национальный детский образовательно-оздоровительный центр «Зубренок» состоялся республиканский семинар-совещание 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</a:rPr>
              <a:t>«Организация летней оздоровительной кампании 2024 года»                     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с участием Министра образования Республики Беларусь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</a:rPr>
              <a:t>А.И.Иванца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, в котором участвовало 32 специалиста Минской области.  </a:t>
            </a:r>
          </a:p>
          <a:p>
            <a:pPr algn="just"/>
            <a:endParaRPr lang="ru-RU" sz="2000" i="1" dirty="0">
              <a:solidFill>
                <a:schemeClr val="accent2">
                  <a:lumMod val="50000"/>
                </a:schemeClr>
              </a:solidFill>
            </a:endParaRPr>
          </a:p>
          <a:p>
            <a:pPr algn="just"/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</a:rPr>
              <a:t>	17 апреля 2024 года 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главное управление по образованию облисполкома приняло участие в республиканском совещании </a:t>
            </a:r>
            <a:b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по вопросу летней трудовой занятости в 2024 году 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</a:rPr>
              <a:t>«Об организации вторичной занятости несовершеннолетних в летний период        2024 года и проводимой информационной работе среди несовершеннолетних и родителей по организации вторичной занятости»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. </a:t>
            </a:r>
          </a:p>
          <a:p>
            <a:pPr algn="ctr"/>
            <a:endParaRPr lang="ru-RU" sz="14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5087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0F9922AA-CCBB-4331-BA94-DC98024A6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Анкетирование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4E93C49-1F51-4079-B922-4A99D83A8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7</a:t>
            </a:fld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001" y="2788558"/>
            <a:ext cx="3696029" cy="155325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913" y="1100846"/>
            <a:ext cx="3878962" cy="1597678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68788" y="721878"/>
            <a:ext cx="4275990" cy="1801704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68788" y="2660504"/>
            <a:ext cx="4275990" cy="2007440"/>
          </a:xfrm>
          <a:prstGeom prst="rect">
            <a:avLst/>
          </a:prstGeom>
        </p:spPr>
      </p:pic>
      <p:sp>
        <p:nvSpPr>
          <p:cNvPr id="6" name="Скругленный прямоугольник 5"/>
          <p:cNvSpPr/>
          <p:nvPr/>
        </p:nvSpPr>
        <p:spPr>
          <a:xfrm>
            <a:off x="505282" y="1100846"/>
            <a:ext cx="3424271" cy="227023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800" dirty="0"/>
              <a:t>1. Выберите, в каком районе Минской области вы проживаете: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48913" y="2788558"/>
            <a:ext cx="3424271" cy="227023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800" dirty="0"/>
              <a:t>1. Выберите, в каком районе Минской области вы проживаете:</a:t>
            </a:r>
          </a:p>
        </p:txBody>
      </p:sp>
    </p:spTree>
    <p:extLst>
      <p:ext uri="{BB962C8B-B14F-4D97-AF65-F5344CB8AC3E}">
        <p14:creationId xmlns:p14="http://schemas.microsoft.com/office/powerpoint/2010/main" val="37169281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3290" y="673478"/>
            <a:ext cx="8771027" cy="40011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	</a:t>
            </a:r>
            <a:endParaRPr lang="ru-RU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3246" y="295769"/>
            <a:ext cx="3740846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200" b="0" cap="none" spc="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Вкладка </a:t>
            </a:r>
          </a:p>
          <a:p>
            <a:pPr algn="ctr"/>
            <a:r>
              <a:rPr lang="ru-RU" sz="2200" b="0" cap="none" spc="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«Оздоровление. </a:t>
            </a:r>
          </a:p>
          <a:p>
            <a:pPr algn="ctr"/>
            <a:r>
              <a:rPr lang="ru-RU" sz="2200" b="0" cap="none" spc="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Лето-2024»</a:t>
            </a:r>
          </a:p>
          <a:p>
            <a:pPr algn="ctr"/>
            <a:r>
              <a:rPr lang="ru-RU" sz="22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Сайт главного управления </a:t>
            </a:r>
            <a:br>
              <a:rPr lang="ru-RU" sz="22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2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образованию </a:t>
            </a:r>
          </a:p>
          <a:p>
            <a:pPr algn="ctr"/>
            <a:r>
              <a:rPr lang="ru-RU" sz="22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Минского облисполкома</a:t>
            </a:r>
            <a:endParaRPr lang="ru-RU" sz="2200" b="0" cap="none" spc="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00" t="4774" r="4554" b="4980"/>
          <a:stretch/>
        </p:blipFill>
        <p:spPr>
          <a:xfrm>
            <a:off x="1395557" y="2458582"/>
            <a:ext cx="2016224" cy="2016224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411192" y="295769"/>
            <a:ext cx="3578773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Интерактивная карта оздоровительных лагерей </a:t>
            </a:r>
          </a:p>
          <a:p>
            <a:pPr algn="ctr"/>
            <a:r>
              <a:rPr lang="ru-RU" sz="22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Минской области</a:t>
            </a:r>
          </a:p>
          <a:p>
            <a:pPr algn="ctr"/>
            <a:r>
              <a:rPr lang="en-US" sz="22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https://new.moiro.by/edumap/</a:t>
            </a:r>
            <a:r>
              <a:rPr lang="ru-RU" sz="22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59865" y="2289165"/>
            <a:ext cx="2355058" cy="2355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3528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C10C8EBE-17F7-4EC8-954E-EBAEDEC7E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346315"/>
            <a:ext cx="6447501" cy="990600"/>
          </a:xfrm>
        </p:spPr>
        <p:txBody>
          <a:bodyPr>
            <a:noAutofit/>
          </a:bodyPr>
          <a:lstStyle/>
          <a:p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Организация оздоровления социально уязвимых категорий детей</a:t>
            </a:r>
          </a:p>
        </p:txBody>
      </p:sp>
      <p:graphicFrame>
        <p:nvGraphicFramePr>
          <p:cNvPr id="15" name="Объект 14">
            <a:extLst>
              <a:ext uri="{FF2B5EF4-FFF2-40B4-BE49-F238E27FC236}">
                <a16:creationId xmlns:a16="http://schemas.microsoft.com/office/drawing/2014/main" id="{4B698B84-EC0E-41A4-94CF-9690BFB956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7576481"/>
              </p:ext>
            </p:extLst>
          </p:nvPr>
        </p:nvGraphicFramePr>
        <p:xfrm>
          <a:off x="457199" y="1110998"/>
          <a:ext cx="4062549" cy="3394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4" name="Схема 13">
            <a:extLst>
              <a:ext uri="{FF2B5EF4-FFF2-40B4-BE49-F238E27FC236}">
                <a16:creationId xmlns:a16="http://schemas.microsoft.com/office/drawing/2014/main" id="{B3BEC47D-A744-4435-B8DD-8A761B6BF10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46154902"/>
              </p:ext>
            </p:extLst>
          </p:nvPr>
        </p:nvGraphicFramePr>
        <p:xfrm>
          <a:off x="4971686" y="1336915"/>
          <a:ext cx="3554305" cy="3014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215453544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1418</TotalTime>
  <Words>839</Words>
  <Application>Microsoft Office PowerPoint</Application>
  <PresentationFormat>Экран (16:9)</PresentationFormat>
  <Paragraphs>94</Paragraphs>
  <Slides>14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Calibri</vt:lpstr>
      <vt:lpstr>Courier New</vt:lpstr>
      <vt:lpstr>Times New Roman</vt:lpstr>
      <vt:lpstr>Trebuchet MS</vt:lpstr>
      <vt:lpstr>Wingdings 3</vt:lpstr>
      <vt:lpstr>Аспект</vt:lpstr>
      <vt:lpstr>Презентация PowerPoint</vt:lpstr>
      <vt:lpstr>Презентация PowerPoint</vt:lpstr>
      <vt:lpstr> В Минской области планируется оздоровить  65 186 детей, из них: 37 322 ребенка –                             в лагерях с дневным пребыванием;                               27 864 – в лагерях с круглосуточным.      </vt:lpstr>
      <vt:lpstr>Презентация PowerPoint</vt:lpstr>
      <vt:lpstr>Презентация PowerPoint</vt:lpstr>
      <vt:lpstr>Презентация PowerPoint</vt:lpstr>
      <vt:lpstr>Анкетирование</vt:lpstr>
      <vt:lpstr>Презентация PowerPoint</vt:lpstr>
      <vt:lpstr>Организация оздоровления социально уязвимых категорий детей</vt:lpstr>
      <vt:lpstr>Лагеря труда и отдыха</vt:lpstr>
      <vt:lpstr>Взаимодействие с воинскими частями  и подразделениями</vt:lpstr>
      <vt:lpstr>Областные профильные лагеря</vt:lpstr>
      <vt:lpstr>Воспитательная работа</vt:lpstr>
      <vt:lpstr>Особенности летней оздоровительной кампании 2024 года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Ирина Владимировна Рощина</dc:creator>
  <cp:lastModifiedBy>Валентина Зуевская</cp:lastModifiedBy>
  <cp:revision>249</cp:revision>
  <dcterms:created xsi:type="dcterms:W3CDTF">2015-05-15T11:01:13Z</dcterms:created>
  <dcterms:modified xsi:type="dcterms:W3CDTF">2024-06-19T08:49:18Z</dcterms:modified>
</cp:coreProperties>
</file>