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543" r:id="rId3"/>
    <p:sldId id="258" r:id="rId4"/>
    <p:sldId id="425" r:id="rId5"/>
    <p:sldId id="426" r:id="rId6"/>
    <p:sldId id="427" r:id="rId7"/>
    <p:sldId id="428" r:id="rId8"/>
    <p:sldId id="429" r:id="rId9"/>
    <p:sldId id="430" r:id="rId10"/>
    <p:sldId id="432" r:id="rId11"/>
    <p:sldId id="434" r:id="rId12"/>
    <p:sldId id="436" r:id="rId13"/>
    <p:sldId id="437" r:id="rId14"/>
    <p:sldId id="441" r:id="rId15"/>
    <p:sldId id="443" r:id="rId16"/>
    <p:sldId id="445" r:id="rId17"/>
    <p:sldId id="462" r:id="rId18"/>
    <p:sldId id="467" r:id="rId19"/>
    <p:sldId id="471" r:id="rId20"/>
    <p:sldId id="473" r:id="rId21"/>
    <p:sldId id="476" r:id="rId22"/>
    <p:sldId id="477" r:id="rId23"/>
    <p:sldId id="479" r:id="rId24"/>
    <p:sldId id="480" r:id="rId25"/>
    <p:sldId id="481" r:id="rId26"/>
    <p:sldId id="483" r:id="rId27"/>
    <p:sldId id="484" r:id="rId28"/>
    <p:sldId id="485" r:id="rId29"/>
    <p:sldId id="490" r:id="rId30"/>
    <p:sldId id="489" r:id="rId31"/>
    <p:sldId id="488" r:id="rId32"/>
    <p:sldId id="544" r:id="rId33"/>
    <p:sldId id="545" r:id="rId34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22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795A94-5C36-4904-A848-FF073303E0DB}" type="datetimeFigureOut">
              <a:rPr lang="ru-RU"/>
              <a:pPr>
                <a:defRPr/>
              </a:pPr>
              <a:t>27.04.2026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D9D08-EC73-48BE-B362-BE1D6A1B8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12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D9D08-EC73-48BE-B362-BE1D6A1B82C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D9D08-EC73-48BE-B362-BE1D6A1B82C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2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D9D08-EC73-48BE-B362-BE1D6A1B82C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0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A212D9-3825-4DDA-A3E1-888CD81FD278}" type="datetimeFigureOut">
              <a:rPr lang="ru-RU"/>
              <a:pPr>
                <a:defRPr/>
              </a:pPr>
              <a:t>27.04.2026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1DD617-1E25-4C4C-9A79-BBC732444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9BFC-4B23-4EA0-92D1-B0421A905E9C}" type="datetimeFigureOut">
              <a:rPr lang="ru-RU"/>
              <a:pPr>
                <a:defRPr/>
              </a:pPr>
              <a:t>27.04.2026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F610-F7DE-4390-B64C-046D0F7B8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6D3C-4E69-4476-8BBF-5113DB8E35A1}" type="datetimeFigureOut">
              <a:rPr lang="ru-RU"/>
              <a:pPr>
                <a:defRPr/>
              </a:pPr>
              <a:t>27.04.2026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FF55-6B3E-40A7-A4B3-6A42D8060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9585-99C1-40FD-890C-A468D6AE4B85}" type="datetimeFigureOut">
              <a:rPr lang="ru-RU"/>
              <a:pPr>
                <a:defRPr/>
              </a:pPr>
              <a:t>27.04.2026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0564-9685-46B9-B23D-249B16DFC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C6A7-3D55-4DBB-AE88-E27313F05631}" type="datetimeFigureOut">
              <a:rPr lang="ru-RU"/>
              <a:pPr>
                <a:defRPr/>
              </a:pPr>
              <a:t>27.04.2026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1CB9-4211-4927-9AA3-5A9D2D078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8588-BA1D-4416-ACED-0FB5DFA44C92}" type="datetimeFigureOut">
              <a:rPr lang="ru-RU"/>
              <a:pPr>
                <a:defRPr/>
              </a:pPr>
              <a:t>27.04.2026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DCC9D-C44F-4A82-8051-FBADC6772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4EB8-26A5-4EEC-B627-262343234D4F}" type="datetimeFigureOut">
              <a:rPr lang="ru-RU"/>
              <a:pPr>
                <a:defRPr/>
              </a:pPr>
              <a:t>27.04.2026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1FD0-BD50-48D5-A78C-C9903B662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F0C3A-780F-4B64-9D36-53280014B8E8}" type="datetimeFigureOut">
              <a:rPr lang="ru-RU"/>
              <a:pPr>
                <a:defRPr/>
              </a:pPr>
              <a:t>27.04.2026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9B4C-F3C1-4C79-881A-45A97390F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0E58A-D4D2-4952-9202-65FC55EF7FCA}" type="datetimeFigureOut">
              <a:rPr lang="ru-RU"/>
              <a:pPr>
                <a:defRPr/>
              </a:pPr>
              <a:t>27.04.2026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9EF1-289C-4041-96B6-F24EB32CC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0AE1-B07F-40A8-B3B5-142A3D2D7609}" type="datetimeFigureOut">
              <a:rPr lang="ru-RU"/>
              <a:pPr>
                <a:defRPr/>
              </a:pPr>
              <a:t>27.04.2026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C1A4-68B1-405C-BEE1-BEEEC01FD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495B-00BD-4319-813D-F491173B19CC}" type="datetimeFigureOut">
              <a:rPr lang="ru-RU"/>
              <a:pPr>
                <a:defRPr/>
              </a:pPr>
              <a:t>27.04.2026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0228-B3C9-4ED1-84BE-1064653DB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054410D-4BA0-45F5-91ED-4A021D9E0E94}" type="datetimeFigureOut">
              <a:rPr lang="ru-RU"/>
              <a:pPr>
                <a:defRPr/>
              </a:pPr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8EFE260-D7C6-4265-BE5A-BBD65F2F0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/>
              <a:t>Воинские захоронения, </a:t>
            </a:r>
            <a:br>
              <a:rPr lang="ru-RU" sz="2800" b="1" dirty="0"/>
            </a:br>
            <a:r>
              <a:rPr lang="ru-RU" sz="2800" b="1" dirty="0"/>
              <a:t>захоронения жертв войн</a:t>
            </a:r>
            <a:br>
              <a:rPr lang="ru-RU" sz="2800" b="1" dirty="0"/>
            </a:br>
            <a:r>
              <a:rPr lang="ru-RU" sz="2800" b="1" dirty="0"/>
              <a:t>периода Великой Отечественной войны</a:t>
            </a:r>
            <a:br>
              <a:rPr lang="ru-RU" sz="2800" b="1" dirty="0"/>
            </a:br>
            <a:r>
              <a:rPr lang="ru-RU" sz="2800" b="1" dirty="0"/>
              <a:t> (Мядельский район)</a:t>
            </a:r>
            <a:br>
              <a:rPr lang="ru-RU" sz="2800" b="1" dirty="0"/>
            </a:b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23528" y="116632"/>
            <a:ext cx="2664296" cy="35548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 воинов и партизан, воинское захоронение  № 1526, </a:t>
            </a:r>
            <a:r>
              <a:rPr lang="ru-RU" sz="1500" b="1" dirty="0" err="1">
                <a:latin typeface="Times New Roman" pitchFamily="18" charset="0"/>
              </a:rPr>
              <a:t>г.п.Свирь</a:t>
            </a:r>
            <a:r>
              <a:rPr lang="ru-RU" sz="1500" b="1" dirty="0">
                <a:latin typeface="Times New Roman" pitchFamily="18" charset="0"/>
              </a:rPr>
              <a:t>, ул.17 Сентября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Обелиск из бетона высотой 5м, основание 4,0х1,8м. </a:t>
            </a:r>
          </a:p>
          <a:p>
            <a:pPr algn="just"/>
            <a:r>
              <a:rPr lang="ru-RU" sz="1500" dirty="0"/>
              <a:t>Памятник установлен в 2010 г.</a:t>
            </a:r>
          </a:p>
          <a:p>
            <a:pPr algn="just"/>
            <a:r>
              <a:rPr lang="ru-RU" sz="1500" dirty="0"/>
              <a:t>Охранная зона – 8 х 6 м.</a:t>
            </a:r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>
                <a:latin typeface="Times New Roman" pitchFamily="18" charset="0"/>
              </a:rPr>
              <a:t>В братской могиле захоронено 93а человек, из них 50 военнослужащих, 16 участников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66 . 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AA73B30E-0DAB-74C5-FA4C-DA2492DA6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2851" y="260648"/>
            <a:ext cx="5702637" cy="3554820"/>
          </a:xfrm>
          <a:prstGeom prst="rect">
            <a:avLst/>
          </a:prstGeom>
        </p:spPr>
      </p:pic>
      <p:pic>
        <p:nvPicPr>
          <p:cNvPr id="5" name="Объект 6">
            <a:extLst>
              <a:ext uri="{FF2B5EF4-FFF2-40B4-BE49-F238E27FC236}">
                <a16:creationId xmlns:a16="http://schemas.microsoft.com/office/drawing/2014/main" id="{0DB5E69B-A8D9-16B3-B585-D2AC2CA3E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2269" y="3394193"/>
            <a:ext cx="3004938" cy="25046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3070F7-8705-4ACD-A9DD-9D23018C1B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706" y="3866286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402A1A1F-8DF4-C755-5BD6-616A6FDC64A6}"/>
              </a:ext>
            </a:extLst>
          </p:cNvPr>
          <p:cNvSpPr/>
          <p:nvPr/>
        </p:nvSpPr>
        <p:spPr>
          <a:xfrm>
            <a:off x="336793" y="4900428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7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539552" y="188640"/>
            <a:ext cx="2736304" cy="33701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 советских активистов, воинское захоронение  № 6005, </a:t>
            </a:r>
            <a:r>
              <a:rPr lang="ru-RU" sz="1500" b="1" dirty="0" err="1">
                <a:latin typeface="Times New Roman" pitchFamily="18" charset="0"/>
              </a:rPr>
              <a:t>г.Мядель</a:t>
            </a:r>
            <a:r>
              <a:rPr lang="ru-RU" dirty="0"/>
              <a:t>, </a:t>
            </a:r>
            <a:r>
              <a:rPr lang="ru-RU" sz="1500" b="1" dirty="0">
                <a:latin typeface="+mj-lt"/>
              </a:rPr>
              <a:t>выезд на </a:t>
            </a:r>
            <a:r>
              <a:rPr lang="ru-RU" sz="1500" b="1" dirty="0" err="1">
                <a:latin typeface="+mj-lt"/>
              </a:rPr>
              <a:t>д.Лукьяновичи</a:t>
            </a:r>
            <a:r>
              <a:rPr lang="ru-RU" sz="1500" b="1" dirty="0">
                <a:latin typeface="+mj-lt"/>
              </a:rPr>
              <a:t> (старое гражданское кладбище) </a:t>
            </a:r>
          </a:p>
          <a:p>
            <a:r>
              <a:rPr lang="ru-RU" sz="1500" dirty="0"/>
              <a:t>Бюст из бетона высотой 1,5м. </a:t>
            </a:r>
          </a:p>
          <a:p>
            <a:r>
              <a:rPr lang="ru-RU" sz="1500" dirty="0"/>
              <a:t>Памятник установлен в 1969 г.</a:t>
            </a:r>
          </a:p>
          <a:p>
            <a:pPr algn="just"/>
            <a:r>
              <a:rPr lang="ru-RU" sz="1500" dirty="0"/>
              <a:t>Охранная зона – 4,0х4,0м. 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братской могиле захоронено 3 человека, из них 3 участника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3 . </a:t>
            </a:r>
          </a:p>
          <a:p>
            <a:pPr algn="just"/>
            <a:endParaRPr lang="ru-RU" sz="1500" dirty="0"/>
          </a:p>
        </p:txBody>
      </p:sp>
      <p:pic>
        <p:nvPicPr>
          <p:cNvPr id="5" name="Рисунок 28">
            <a:extLst>
              <a:ext uri="{FF2B5EF4-FFF2-40B4-BE49-F238E27FC236}">
                <a16:creationId xmlns:a16="http://schemas.microsoft.com/office/drawing/2014/main" id="{6F2E842B-8DE3-1AF4-D38B-B55F8ED1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6287"/>
            <a:ext cx="506216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D03661-2C39-0882-BAA1-4192F9EF10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52" y="3817466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6FC24A6C-2839-1464-10C4-330E60BB9F40}"/>
              </a:ext>
            </a:extLst>
          </p:cNvPr>
          <p:cNvSpPr/>
          <p:nvPr/>
        </p:nvSpPr>
        <p:spPr>
          <a:xfrm>
            <a:off x="2644393" y="4437112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6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678270" y="620688"/>
            <a:ext cx="3101642" cy="3093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Индивидуальная могила старшины </a:t>
            </a:r>
            <a:r>
              <a:rPr lang="ru-RU" sz="1500" b="1" dirty="0" err="1">
                <a:latin typeface="Times New Roman" pitchFamily="18" charset="0"/>
              </a:rPr>
              <a:t>Бойцарова</a:t>
            </a:r>
            <a:r>
              <a:rPr lang="ru-RU" sz="1500" b="1" dirty="0">
                <a:latin typeface="Times New Roman" pitchFamily="18" charset="0"/>
              </a:rPr>
              <a:t> М.В., воинское захоронение  № 6006, </a:t>
            </a:r>
            <a:r>
              <a:rPr lang="ru-RU" sz="1500" b="1" dirty="0" err="1">
                <a:latin typeface="Times New Roman" pitchFamily="18" charset="0"/>
              </a:rPr>
              <a:t>аг.Будслав</a:t>
            </a:r>
            <a:r>
              <a:rPr lang="ru-RU" sz="1500" b="1" dirty="0">
                <a:latin typeface="Times New Roman" pitchFamily="18" charset="0"/>
              </a:rPr>
              <a:t> 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1,2м, основание 1,8х1,0м. Памятник установлен в 2020 г.</a:t>
            </a:r>
          </a:p>
          <a:p>
            <a:pPr algn="just"/>
            <a:r>
              <a:rPr lang="ru-RU" sz="1500" dirty="0"/>
              <a:t>Охранная зона – 1,8х1,0м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братской могиле захоронен 1 человек – военнослужащий.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1 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5408F-EB13-B92D-986C-29309C012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080" y="3911867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A659A599-B3AB-0282-6006-ABA779857151}"/>
              </a:ext>
            </a:extLst>
          </p:cNvPr>
          <p:cNvSpPr/>
          <p:nvPr/>
        </p:nvSpPr>
        <p:spPr>
          <a:xfrm>
            <a:off x="5004048" y="5473723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983AC3-DDCE-CF06-FBD1-F69F3428B5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b="20676"/>
          <a:stretch/>
        </p:blipFill>
        <p:spPr bwMode="auto">
          <a:xfrm>
            <a:off x="5724128" y="476672"/>
            <a:ext cx="2476823" cy="3949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4763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13264" y="260648"/>
            <a:ext cx="3744416" cy="30623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могила,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 захоронение жертв войн  № 6007,</a:t>
            </a:r>
            <a:r>
              <a:rPr lang="ru-RU" sz="1600" b="1" dirty="0"/>
              <a:t> </a:t>
            </a:r>
            <a:r>
              <a:rPr lang="ru-RU" sz="1500" b="1" dirty="0">
                <a:latin typeface="Times New Roman" pitchFamily="18" charset="0"/>
              </a:rPr>
              <a:t> </a:t>
            </a:r>
            <a:r>
              <a:rPr lang="ru-RU" sz="1400" b="1" dirty="0"/>
              <a:t>бывший хутор Боровка Сватковского сельсовета (в 7 км от </a:t>
            </a:r>
            <a:r>
              <a:rPr lang="ru-RU" sz="1400" b="1" dirty="0" err="1"/>
              <a:t>г.Мяделя</a:t>
            </a:r>
            <a:r>
              <a:rPr lang="ru-RU" sz="1400" b="1" dirty="0"/>
              <a:t> по трассе Нарочь-Молодечно-Минск (Р 28))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2м, основание 3,0х1,2м. Памятник установлен в 1990 г.</a:t>
            </a:r>
          </a:p>
          <a:p>
            <a:pPr algn="just"/>
            <a:r>
              <a:rPr lang="ru-RU" sz="1500" dirty="0"/>
              <a:t>Охранная зона – 1,0х1,0м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могилах захоронено 10 человек, из них 10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10 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1C7EAA-059D-36C7-6FCC-9734FAC468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8634" y="238255"/>
            <a:ext cx="4114395" cy="51125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673B02-B915-8675-1AD6-D9C340FAD2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264" y="3551122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2786AF98-FA87-3E90-6569-3B60A0D573F1}"/>
              </a:ext>
            </a:extLst>
          </p:cNvPr>
          <p:cNvSpPr/>
          <p:nvPr/>
        </p:nvSpPr>
        <p:spPr>
          <a:xfrm>
            <a:off x="2846929" y="4889481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10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436463" y="300526"/>
            <a:ext cx="2808312" cy="40780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</a:t>
            </a:r>
            <a:r>
              <a:rPr lang="ru-RU" dirty="0"/>
              <a:t> </a:t>
            </a:r>
            <a:r>
              <a:rPr lang="ru-RU" sz="1500" b="1" dirty="0"/>
              <a:t>жертв фашизма 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6670, Мядельский сельсовет ( </a:t>
            </a:r>
            <a:r>
              <a:rPr lang="ru-RU" sz="1400" b="1" dirty="0"/>
              <a:t>2</a:t>
            </a:r>
            <a:r>
              <a:rPr lang="ru-RU" dirty="0"/>
              <a:t> </a:t>
            </a:r>
            <a:r>
              <a:rPr lang="ru-RU" sz="1400" b="1" dirty="0"/>
              <a:t>км от </a:t>
            </a:r>
            <a:r>
              <a:rPr lang="ru-RU" sz="1400" b="1" dirty="0" err="1"/>
              <a:t>г.Мяделя</a:t>
            </a:r>
            <a:r>
              <a:rPr lang="ru-RU" sz="1400" b="1" dirty="0"/>
              <a:t> по дороге Мядель-Вилейка (Р 28))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Памятники из гранита – 2 высотой  0,6 м, 1 высотой 1,2м, основание 6,0х12м. </a:t>
            </a:r>
          </a:p>
          <a:p>
            <a:pPr algn="just"/>
            <a:r>
              <a:rPr lang="ru-RU" sz="1500" dirty="0"/>
              <a:t>Памятник установлен в 1993 г.</a:t>
            </a:r>
          </a:p>
          <a:p>
            <a:pPr algn="just"/>
            <a:r>
              <a:rPr lang="ru-RU" sz="1500" dirty="0"/>
              <a:t>Охранная зона – 6,0х12м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65 человек, из них 65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65 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478F0A-3158-B384-16F4-24D04C9D20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832" y="3861048"/>
            <a:ext cx="5067330" cy="28295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79D8CF-DF74-2827-97D8-4AEF6A61E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4430" y="329411"/>
            <a:ext cx="5193107" cy="32436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id="{967DAC68-D49A-CFDF-B08C-9EF8B9B2D672}"/>
              </a:ext>
            </a:extLst>
          </p:cNvPr>
          <p:cNvSpPr/>
          <p:nvPr/>
        </p:nvSpPr>
        <p:spPr>
          <a:xfrm>
            <a:off x="5593497" y="4940462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214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251520" y="205027"/>
            <a:ext cx="3528392" cy="31239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</a:t>
            </a:r>
            <a:r>
              <a:rPr lang="ru-RU" dirty="0"/>
              <a:t> </a:t>
            </a:r>
            <a:r>
              <a:rPr lang="ru-RU" sz="1500" b="1" dirty="0"/>
              <a:t>жертв фашизма 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6747, </a:t>
            </a:r>
            <a:r>
              <a:rPr lang="ru-RU" sz="1500" b="1" dirty="0" err="1">
                <a:latin typeface="Times New Roman" pitchFamily="18" charset="0"/>
              </a:rPr>
              <a:t>г.п.Кривичи</a:t>
            </a:r>
            <a:r>
              <a:rPr lang="ru-RU" sz="1500" b="1" dirty="0"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(выезд на </a:t>
            </a:r>
            <a:r>
              <a:rPr lang="ru-RU" sz="1400" b="1" dirty="0" err="1">
                <a:solidFill>
                  <a:schemeClr val="tx1"/>
                </a:solidFill>
              </a:rPr>
              <a:t>д.Плашино</a:t>
            </a:r>
            <a:r>
              <a:rPr lang="ru-RU" sz="1400" b="1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 1,0 м, основание 5,0х6,0м. </a:t>
            </a:r>
          </a:p>
          <a:p>
            <a:pPr algn="just"/>
            <a:r>
              <a:rPr lang="ru-RU" sz="1500" dirty="0"/>
              <a:t>Памятник установлен в 1976 г.</a:t>
            </a:r>
          </a:p>
          <a:p>
            <a:pPr algn="just"/>
            <a:r>
              <a:rPr lang="ru-RU" sz="1500" dirty="0"/>
              <a:t>Охранная зона – 5,0х6,0м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127 человек, из них 127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–0 . </a:t>
            </a:r>
          </a:p>
          <a:p>
            <a:pPr algn="just"/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C20529-7010-2234-7525-E69F939AE0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63" y="618023"/>
            <a:ext cx="5069954" cy="22814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E79EF4-3B93-EB17-4C78-FAB5899FE1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5896" y="3447418"/>
            <a:ext cx="5001171" cy="2792559"/>
          </a:xfrm>
          <a:prstGeom prst="rect">
            <a:avLst/>
          </a:prstGeom>
        </p:spPr>
      </p:pic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id="{DB94E4B4-DC61-19C9-0789-52D97C1B3CF1}"/>
              </a:ext>
            </a:extLst>
          </p:cNvPr>
          <p:cNvSpPr/>
          <p:nvPr/>
        </p:nvSpPr>
        <p:spPr>
          <a:xfrm>
            <a:off x="7596336" y="5445224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28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539552" y="358498"/>
            <a:ext cx="3004516" cy="3323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Индивидуальные могилы, воинское захоронение 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№ 6748, </a:t>
            </a:r>
            <a:r>
              <a:rPr lang="ru-RU" sz="1500" b="1" dirty="0" err="1">
                <a:latin typeface="Times New Roman" pitchFamily="18" charset="0"/>
              </a:rPr>
              <a:t>д.Слободка</a:t>
            </a:r>
            <a:r>
              <a:rPr lang="ru-RU" sz="1500" b="1" dirty="0">
                <a:latin typeface="Times New Roman" pitchFamily="18" charset="0"/>
              </a:rPr>
              <a:t>  </a:t>
            </a:r>
            <a:r>
              <a:rPr lang="ru-RU" sz="1500" b="1" dirty="0" err="1">
                <a:latin typeface="Times New Roman" pitchFamily="18" charset="0"/>
              </a:rPr>
              <a:t>Кривичского</a:t>
            </a:r>
            <a:r>
              <a:rPr lang="ru-RU" sz="1500" b="1" dirty="0">
                <a:latin typeface="Times New Roman" pitchFamily="18" charset="0"/>
              </a:rPr>
              <a:t> сельсовета(гражданское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Памятники из гранита высотой 1,2м, основание 2х2,5м. </a:t>
            </a:r>
          </a:p>
          <a:p>
            <a:pPr algn="just"/>
            <a:r>
              <a:rPr lang="ru-RU" sz="1500" dirty="0"/>
              <a:t>Памятник установлен в 2019 г.</a:t>
            </a:r>
          </a:p>
          <a:p>
            <a:pPr algn="just"/>
            <a:r>
              <a:rPr lang="ru-RU" sz="1500" dirty="0"/>
              <a:t>Охранная зона – 2,0х2,5м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могилах захоронены 2 человека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–2. </a:t>
            </a:r>
          </a:p>
          <a:p>
            <a:pPr algn="just"/>
            <a:endParaRPr lang="ru-RU" sz="15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EE5A16-6C58-4A94-B813-DE71D02707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2860" y="353265"/>
            <a:ext cx="4273475" cy="3249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DCFBA6-8DE4-7B82-5BE9-4887232529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403" y="3861048"/>
            <a:ext cx="5067330" cy="2829501"/>
          </a:xfrm>
          <a:prstGeom prst="rect">
            <a:avLst/>
          </a:prstGeom>
        </p:spPr>
      </p:pic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162FB55D-71CB-6353-F847-99F6A656FBB4}"/>
              </a:ext>
            </a:extLst>
          </p:cNvPr>
          <p:cNvSpPr/>
          <p:nvPr/>
        </p:nvSpPr>
        <p:spPr>
          <a:xfrm>
            <a:off x="4932040" y="5589240"/>
            <a:ext cx="432048" cy="2856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4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467544" y="260648"/>
            <a:ext cx="4536504" cy="26314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 бойцов спецотряда «Боевой»</a:t>
            </a:r>
            <a:r>
              <a:rPr lang="ru-RU" sz="1400" b="1" dirty="0"/>
              <a:t>, </a:t>
            </a:r>
            <a:r>
              <a:rPr lang="ru-RU" sz="1500" b="1" dirty="0">
                <a:latin typeface="Times New Roman" pitchFamily="18" charset="0"/>
              </a:rPr>
              <a:t>воинское захоронение  № 7176, лесной массив урочище </a:t>
            </a:r>
            <a:r>
              <a:rPr lang="ru-RU" sz="1500" b="1" dirty="0" err="1">
                <a:latin typeface="Times New Roman" pitchFamily="18" charset="0"/>
              </a:rPr>
              <a:t>Гущар</a:t>
            </a:r>
            <a:r>
              <a:rPr lang="ru-RU" sz="1500" b="1" dirty="0">
                <a:latin typeface="Times New Roman" pitchFamily="18" charset="0"/>
              </a:rPr>
              <a:t>  в районе д. </a:t>
            </a:r>
            <a:r>
              <a:rPr lang="ru-RU" sz="1500" b="1" dirty="0" err="1">
                <a:latin typeface="Times New Roman" pitchFamily="18" charset="0"/>
              </a:rPr>
              <a:t>Черемщицы</a:t>
            </a:r>
            <a:r>
              <a:rPr lang="ru-RU" sz="1500" b="1" dirty="0">
                <a:latin typeface="Times New Roman" pitchFamily="18" charset="0"/>
              </a:rPr>
              <a:t> </a:t>
            </a:r>
            <a:r>
              <a:rPr lang="ru-RU" sz="1500" b="1" dirty="0" err="1">
                <a:latin typeface="Times New Roman" pitchFamily="18" charset="0"/>
              </a:rPr>
              <a:t>Занарочского</a:t>
            </a:r>
            <a:r>
              <a:rPr lang="ru-RU" sz="1500" b="1" dirty="0">
                <a:latin typeface="Times New Roman" pitchFamily="18" charset="0"/>
              </a:rPr>
              <a:t>  сельсовета</a:t>
            </a:r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Памятники из гранита высотой 1,2 на пьедестале. </a:t>
            </a:r>
          </a:p>
          <a:p>
            <a:pPr algn="just"/>
            <a:r>
              <a:rPr lang="ru-RU" sz="1500" dirty="0"/>
              <a:t>Памятник установлен – 2022г.</a:t>
            </a:r>
          </a:p>
          <a:p>
            <a:pPr algn="just"/>
            <a:r>
              <a:rPr lang="ru-RU" sz="1500" dirty="0"/>
              <a:t>Охранная зона – 9,0х4,0м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захоронены 9 человек, из них 9 военнослужащие.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–9. </a:t>
            </a:r>
          </a:p>
          <a:p>
            <a:pPr algn="just"/>
            <a:endParaRPr lang="ru-RU" sz="1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124244-4201-1AC7-97E2-D045D45938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815916" cy="25439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63882D-48AA-1B20-6BEE-8AD068D352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3460481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B09660F9-34BD-35E1-48DF-B1EBD95A1DC7}"/>
              </a:ext>
            </a:extLst>
          </p:cNvPr>
          <p:cNvSpPr/>
          <p:nvPr/>
        </p:nvSpPr>
        <p:spPr>
          <a:xfrm>
            <a:off x="1979712" y="5063291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06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467544" y="836712"/>
            <a:ext cx="4824536" cy="2123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могила, воинское захоронение  № 7279,                   </a:t>
            </a:r>
            <a:r>
              <a:rPr lang="ru-RU" sz="1400" b="1" dirty="0"/>
              <a:t>д. Борисы Свирского сельсовета (гражданское кладбище)</a:t>
            </a:r>
            <a:endParaRPr lang="ru-RU" sz="1400" b="1" dirty="0">
              <a:latin typeface="+mj-lt"/>
            </a:endParaRPr>
          </a:p>
          <a:p>
            <a:r>
              <a:rPr lang="ru-RU" sz="1500" dirty="0"/>
              <a:t>Памятник из гранита. </a:t>
            </a:r>
          </a:p>
          <a:p>
            <a:r>
              <a:rPr lang="ru-RU" sz="1500" dirty="0"/>
              <a:t>Памятник установлен – 2014 </a:t>
            </a:r>
          </a:p>
          <a:p>
            <a:pPr algn="just"/>
            <a:r>
              <a:rPr lang="ru-RU" sz="1500" dirty="0"/>
              <a:t>Охранная зона –3,0х4,0м.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Захоронено  - 4, из них 4- военнослужащие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</a:t>
            </a:r>
            <a:r>
              <a:rPr lang="ru-RU" sz="1500" dirty="0"/>
              <a:t>– 0</a:t>
            </a:r>
            <a:r>
              <a:rPr lang="ru-RU" sz="1500" dirty="0">
                <a:latin typeface="Times New Roman" pitchFamily="18" charset="0"/>
              </a:rPr>
              <a:t>. </a:t>
            </a:r>
          </a:p>
          <a:p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A46AA7-6470-7667-D862-CFDED9116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662" y="3429000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2292D416-103E-D054-36AF-30A9364DA82E}"/>
              </a:ext>
            </a:extLst>
          </p:cNvPr>
          <p:cNvSpPr/>
          <p:nvPr/>
        </p:nvSpPr>
        <p:spPr>
          <a:xfrm>
            <a:off x="516998" y="3717032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007CFF-5258-5939-8835-36AC06214C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595" y="1052736"/>
            <a:ext cx="281004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539371" y="157294"/>
            <a:ext cx="2788492" cy="30777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Индивидуальная могила </a:t>
            </a:r>
            <a:r>
              <a:rPr lang="ru-RU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красноармейца</a:t>
            </a:r>
            <a:r>
              <a:rPr lang="ru-RU" sz="1500" b="1" dirty="0">
                <a:latin typeface="Times New Roman" pitchFamily="18" charset="0"/>
              </a:rPr>
              <a:t>,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воинское захоронение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 № 7815,  </a:t>
            </a:r>
            <a:r>
              <a:rPr lang="ru-RU" sz="1500" b="1" dirty="0" err="1">
                <a:latin typeface="Times New Roman" pitchFamily="18" charset="0"/>
              </a:rPr>
              <a:t>аг.Нарочь</a:t>
            </a:r>
            <a:r>
              <a:rPr lang="ru-RU" sz="1500" b="1" dirty="0">
                <a:latin typeface="Times New Roman" pitchFamily="18" charset="0"/>
              </a:rPr>
              <a:t>  (</a:t>
            </a:r>
            <a:r>
              <a:rPr lang="ru-RU" sz="1500" b="1" dirty="0" err="1">
                <a:latin typeface="Times New Roman" pitchFamily="18" charset="0"/>
              </a:rPr>
              <a:t>ул.Поставская</a:t>
            </a:r>
            <a:r>
              <a:rPr lang="ru-RU" sz="1500" b="1" dirty="0">
                <a:latin typeface="Times New Roman" pitchFamily="18" charset="0"/>
              </a:rPr>
              <a:t>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бетона. </a:t>
            </a:r>
          </a:p>
          <a:p>
            <a:pPr algn="just"/>
            <a:r>
              <a:rPr lang="ru-RU" sz="1500" dirty="0"/>
              <a:t>Памятник установлен -</a:t>
            </a:r>
          </a:p>
          <a:p>
            <a:pPr algn="just"/>
            <a:r>
              <a:rPr lang="ru-RU" sz="1500" dirty="0"/>
              <a:t>Охранная зона – 2,0х2,0м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Захоронен  1 человек - военнослужащий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0. </a:t>
            </a:r>
          </a:p>
          <a:p>
            <a:pPr algn="just"/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A14066-6BB9-7338-D492-79E70247ED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7727" y="175265"/>
            <a:ext cx="4896902" cy="31611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42E124-9577-6D9E-B6F9-9170D5E368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3622941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A64EB33C-86AF-401F-7F7A-A05979A72B0E}"/>
              </a:ext>
            </a:extLst>
          </p:cNvPr>
          <p:cNvSpPr/>
          <p:nvPr/>
        </p:nvSpPr>
        <p:spPr>
          <a:xfrm>
            <a:off x="2267744" y="3861048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4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6C6F33-A0C3-35F2-6235-D54FFD28B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92" y="828116"/>
            <a:ext cx="8830035" cy="5301052"/>
          </a:xfrm>
          <a:prstGeom prst="rect">
            <a:avLst/>
          </a:prstGeom>
        </p:spPr>
      </p:pic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id="{3D350913-149A-11E1-5458-2DEE8E19CCF1}"/>
              </a:ext>
            </a:extLst>
          </p:cNvPr>
          <p:cNvSpPr/>
          <p:nvPr/>
        </p:nvSpPr>
        <p:spPr>
          <a:xfrm>
            <a:off x="8230834" y="3793990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50FC26DA-BB25-D20E-A3AE-3771C38E1C2B}"/>
              </a:ext>
            </a:extLst>
          </p:cNvPr>
          <p:cNvSpPr/>
          <p:nvPr/>
        </p:nvSpPr>
        <p:spPr>
          <a:xfrm>
            <a:off x="6508601" y="3766158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BF9BA33A-2236-80D3-7617-B7ED4469ADED}"/>
              </a:ext>
            </a:extLst>
          </p:cNvPr>
          <p:cNvSpPr/>
          <p:nvPr/>
        </p:nvSpPr>
        <p:spPr>
          <a:xfrm>
            <a:off x="550536" y="2601020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B76D5256-0F3D-C33C-72C2-55BFE60E77EE}"/>
              </a:ext>
            </a:extLst>
          </p:cNvPr>
          <p:cNvSpPr/>
          <p:nvPr/>
        </p:nvSpPr>
        <p:spPr>
          <a:xfrm>
            <a:off x="3249950" y="1512735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id="{F2A89BA8-D012-8340-ECBB-D926D0F6067C}"/>
              </a:ext>
            </a:extLst>
          </p:cNvPr>
          <p:cNvSpPr/>
          <p:nvPr/>
        </p:nvSpPr>
        <p:spPr>
          <a:xfrm>
            <a:off x="4816098" y="2252694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id="{93969062-8C1B-49FA-3054-5CC263E18D37}"/>
              </a:ext>
            </a:extLst>
          </p:cNvPr>
          <p:cNvSpPr/>
          <p:nvPr/>
        </p:nvSpPr>
        <p:spPr>
          <a:xfrm>
            <a:off x="6262299" y="1089286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id="{C66A7BB9-B736-DE58-5B7E-D17989841F0E}"/>
              </a:ext>
            </a:extLst>
          </p:cNvPr>
          <p:cNvSpPr/>
          <p:nvPr/>
        </p:nvSpPr>
        <p:spPr>
          <a:xfrm>
            <a:off x="7150185" y="3946178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везда: 5 точек 15">
            <a:extLst>
              <a:ext uri="{FF2B5EF4-FFF2-40B4-BE49-F238E27FC236}">
                <a16:creationId xmlns:a16="http://schemas.microsoft.com/office/drawing/2014/main" id="{1FCD76F0-C06C-0B93-ED9C-9ED93FA21204}"/>
              </a:ext>
            </a:extLst>
          </p:cNvPr>
          <p:cNvSpPr/>
          <p:nvPr/>
        </p:nvSpPr>
        <p:spPr>
          <a:xfrm>
            <a:off x="6694347" y="2159847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везда: 5 точек 16">
            <a:extLst>
              <a:ext uri="{FF2B5EF4-FFF2-40B4-BE49-F238E27FC236}">
                <a16:creationId xmlns:a16="http://schemas.microsoft.com/office/drawing/2014/main" id="{27C940CF-5FF4-65E2-2219-387DBDF7CF38}"/>
              </a:ext>
            </a:extLst>
          </p:cNvPr>
          <p:cNvSpPr/>
          <p:nvPr/>
        </p:nvSpPr>
        <p:spPr>
          <a:xfrm>
            <a:off x="6574982" y="3076799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везда: 5 точек 18">
            <a:extLst>
              <a:ext uri="{FF2B5EF4-FFF2-40B4-BE49-F238E27FC236}">
                <a16:creationId xmlns:a16="http://schemas.microsoft.com/office/drawing/2014/main" id="{5D26C675-FE4F-FB0E-E375-4AEFD7411D24}"/>
              </a:ext>
            </a:extLst>
          </p:cNvPr>
          <p:cNvSpPr/>
          <p:nvPr/>
        </p:nvSpPr>
        <p:spPr>
          <a:xfrm>
            <a:off x="6220821" y="4015614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везда: 5 точек 19">
            <a:extLst>
              <a:ext uri="{FF2B5EF4-FFF2-40B4-BE49-F238E27FC236}">
                <a16:creationId xmlns:a16="http://schemas.microsoft.com/office/drawing/2014/main" id="{DA799A66-33E9-488D-EF01-2C99DCEB12D6}"/>
              </a:ext>
            </a:extLst>
          </p:cNvPr>
          <p:cNvSpPr/>
          <p:nvPr/>
        </p:nvSpPr>
        <p:spPr>
          <a:xfrm>
            <a:off x="476738" y="1484784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везда: 5 точек 22">
            <a:extLst>
              <a:ext uri="{FF2B5EF4-FFF2-40B4-BE49-F238E27FC236}">
                <a16:creationId xmlns:a16="http://schemas.microsoft.com/office/drawing/2014/main" id="{0C188FEA-7206-2C6A-562C-3AD5D78A0E60}"/>
              </a:ext>
            </a:extLst>
          </p:cNvPr>
          <p:cNvSpPr/>
          <p:nvPr/>
        </p:nvSpPr>
        <p:spPr>
          <a:xfrm>
            <a:off x="5579247" y="3270129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везда: 5 точек 23">
            <a:extLst>
              <a:ext uri="{FF2B5EF4-FFF2-40B4-BE49-F238E27FC236}">
                <a16:creationId xmlns:a16="http://schemas.microsoft.com/office/drawing/2014/main" id="{ABF07513-AC93-FDA9-03B1-934C58E89B1E}"/>
              </a:ext>
            </a:extLst>
          </p:cNvPr>
          <p:cNvSpPr/>
          <p:nvPr/>
        </p:nvSpPr>
        <p:spPr>
          <a:xfrm>
            <a:off x="2567828" y="3553734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везда: 5 точек 25">
            <a:extLst>
              <a:ext uri="{FF2B5EF4-FFF2-40B4-BE49-F238E27FC236}">
                <a16:creationId xmlns:a16="http://schemas.microsoft.com/office/drawing/2014/main" id="{2DF543E0-B721-2E21-1188-CEA738D9E00B}"/>
              </a:ext>
            </a:extLst>
          </p:cNvPr>
          <p:cNvSpPr/>
          <p:nvPr/>
        </p:nvSpPr>
        <p:spPr>
          <a:xfrm>
            <a:off x="8055018" y="3596546"/>
            <a:ext cx="424303" cy="39290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везда: 5 точек 27">
            <a:extLst>
              <a:ext uri="{FF2B5EF4-FFF2-40B4-BE49-F238E27FC236}">
                <a16:creationId xmlns:a16="http://schemas.microsoft.com/office/drawing/2014/main" id="{5C5DCC48-6D37-4359-A723-426645FFFFCC}"/>
              </a:ext>
            </a:extLst>
          </p:cNvPr>
          <p:cNvSpPr/>
          <p:nvPr/>
        </p:nvSpPr>
        <p:spPr>
          <a:xfrm>
            <a:off x="6947903" y="4492369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57698762-B9B1-A733-5588-9AD9C6DAD139}"/>
              </a:ext>
            </a:extLst>
          </p:cNvPr>
          <p:cNvSpPr/>
          <p:nvPr/>
        </p:nvSpPr>
        <p:spPr>
          <a:xfrm>
            <a:off x="4547721" y="2268242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34FC2126-B6CF-5CB6-DCB9-A9ADD03CEEC7}"/>
              </a:ext>
            </a:extLst>
          </p:cNvPr>
          <p:cNvSpPr/>
          <p:nvPr/>
        </p:nvSpPr>
        <p:spPr>
          <a:xfrm>
            <a:off x="235247" y="5480673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EC19C106-B03B-D478-354F-2B5CAABB1C8E}"/>
              </a:ext>
            </a:extLst>
          </p:cNvPr>
          <p:cNvSpPr/>
          <p:nvPr/>
        </p:nvSpPr>
        <p:spPr>
          <a:xfrm>
            <a:off x="199459" y="4833157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38">
            <a:extLst>
              <a:ext uri="{FF2B5EF4-FFF2-40B4-BE49-F238E27FC236}">
                <a16:creationId xmlns:a16="http://schemas.microsoft.com/office/drawing/2014/main" id="{8713C208-D36A-5362-98CC-10C7243D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559893"/>
          </a:xfrm>
        </p:spPr>
        <p:txBody>
          <a:bodyPr/>
          <a:lstStyle/>
          <a:p>
            <a:pPr algn="l"/>
            <a:r>
              <a:rPr lang="ru-RU" sz="2000" b="1" dirty="0"/>
              <a:t>-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воинское захоронение</a:t>
            </a:r>
          </a:p>
        </p:txBody>
      </p:sp>
      <p:sp>
        <p:nvSpPr>
          <p:cNvPr id="41" name="Текст 40">
            <a:extLst>
              <a:ext uri="{FF2B5EF4-FFF2-40B4-BE49-F238E27FC236}">
                <a16:creationId xmlns:a16="http://schemas.microsoft.com/office/drawing/2014/main" id="{8F74DD89-15CC-84F9-841E-6E4DD8758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489" y="5634986"/>
            <a:ext cx="7756264" cy="494182"/>
          </a:xfrm>
        </p:spPr>
        <p:txBody>
          <a:bodyPr/>
          <a:lstStyle/>
          <a:p>
            <a:pPr algn="l"/>
            <a:r>
              <a:rPr lang="ru-RU" dirty="0"/>
              <a:t>-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захоронение жертв войн</a:t>
            </a:r>
          </a:p>
        </p:txBody>
      </p:sp>
      <p:sp>
        <p:nvSpPr>
          <p:cNvPr id="42" name="Звезда: 5 точек 41">
            <a:extLst>
              <a:ext uri="{FF2B5EF4-FFF2-40B4-BE49-F238E27FC236}">
                <a16:creationId xmlns:a16="http://schemas.microsoft.com/office/drawing/2014/main" id="{CEF3DA0B-D262-6635-C221-C57E35E8D662}"/>
              </a:ext>
            </a:extLst>
          </p:cNvPr>
          <p:cNvSpPr/>
          <p:nvPr/>
        </p:nvSpPr>
        <p:spPr>
          <a:xfrm>
            <a:off x="2849841" y="1476731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B1BD3D7B-B3E4-ADEE-561B-04D94C015F5C}"/>
              </a:ext>
            </a:extLst>
          </p:cNvPr>
          <p:cNvSpPr/>
          <p:nvPr/>
        </p:nvSpPr>
        <p:spPr>
          <a:xfrm>
            <a:off x="5680140" y="3583567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Звезда: 5 точек 43">
            <a:extLst>
              <a:ext uri="{FF2B5EF4-FFF2-40B4-BE49-F238E27FC236}">
                <a16:creationId xmlns:a16="http://schemas.microsoft.com/office/drawing/2014/main" id="{02293C66-0677-179E-FCA8-4BCB08FB6924}"/>
              </a:ext>
            </a:extLst>
          </p:cNvPr>
          <p:cNvSpPr/>
          <p:nvPr/>
        </p:nvSpPr>
        <p:spPr>
          <a:xfrm>
            <a:off x="5996729" y="4989673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Звезда: 5 точек 44">
            <a:extLst>
              <a:ext uri="{FF2B5EF4-FFF2-40B4-BE49-F238E27FC236}">
                <a16:creationId xmlns:a16="http://schemas.microsoft.com/office/drawing/2014/main" id="{7840C569-BAC1-AEEB-709C-D8E248DE0AF1}"/>
              </a:ext>
            </a:extLst>
          </p:cNvPr>
          <p:cNvSpPr/>
          <p:nvPr/>
        </p:nvSpPr>
        <p:spPr>
          <a:xfrm>
            <a:off x="6230843" y="4747821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Звезда: 5 точек 45">
            <a:extLst>
              <a:ext uri="{FF2B5EF4-FFF2-40B4-BE49-F238E27FC236}">
                <a16:creationId xmlns:a16="http://schemas.microsoft.com/office/drawing/2014/main" id="{DCCE0CAA-16A7-AAD8-9F7F-66E07621C7DD}"/>
              </a:ext>
            </a:extLst>
          </p:cNvPr>
          <p:cNvSpPr/>
          <p:nvPr/>
        </p:nvSpPr>
        <p:spPr>
          <a:xfrm>
            <a:off x="4482309" y="3272013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Звезда: 5 точек 46">
            <a:extLst>
              <a:ext uri="{FF2B5EF4-FFF2-40B4-BE49-F238E27FC236}">
                <a16:creationId xmlns:a16="http://schemas.microsoft.com/office/drawing/2014/main" id="{5141B5A6-C6B6-83D2-CA21-87DBFC06D1C4}"/>
              </a:ext>
            </a:extLst>
          </p:cNvPr>
          <p:cNvSpPr/>
          <p:nvPr/>
        </p:nvSpPr>
        <p:spPr>
          <a:xfrm>
            <a:off x="5103111" y="2221381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Звезда: 5 точек 47">
            <a:extLst>
              <a:ext uri="{FF2B5EF4-FFF2-40B4-BE49-F238E27FC236}">
                <a16:creationId xmlns:a16="http://schemas.microsoft.com/office/drawing/2014/main" id="{E56E1341-4E6D-7058-76DE-3BCD7442510C}"/>
              </a:ext>
            </a:extLst>
          </p:cNvPr>
          <p:cNvSpPr/>
          <p:nvPr/>
        </p:nvSpPr>
        <p:spPr>
          <a:xfrm>
            <a:off x="4707769" y="2833443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Звезда: 5 точек 48">
            <a:extLst>
              <a:ext uri="{FF2B5EF4-FFF2-40B4-BE49-F238E27FC236}">
                <a16:creationId xmlns:a16="http://schemas.microsoft.com/office/drawing/2014/main" id="{7664CC81-6E43-00D0-1E07-217FB014D8B2}"/>
              </a:ext>
            </a:extLst>
          </p:cNvPr>
          <p:cNvSpPr/>
          <p:nvPr/>
        </p:nvSpPr>
        <p:spPr>
          <a:xfrm>
            <a:off x="5488662" y="3491286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Звезда: 5 точек 49">
            <a:extLst>
              <a:ext uri="{FF2B5EF4-FFF2-40B4-BE49-F238E27FC236}">
                <a16:creationId xmlns:a16="http://schemas.microsoft.com/office/drawing/2014/main" id="{60CB7A19-7890-FCA3-FB7C-39250338C732}"/>
              </a:ext>
            </a:extLst>
          </p:cNvPr>
          <p:cNvSpPr/>
          <p:nvPr/>
        </p:nvSpPr>
        <p:spPr>
          <a:xfrm>
            <a:off x="7458471" y="4756203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Звезда: 5 точек 50">
            <a:extLst>
              <a:ext uri="{FF2B5EF4-FFF2-40B4-BE49-F238E27FC236}">
                <a16:creationId xmlns:a16="http://schemas.microsoft.com/office/drawing/2014/main" id="{DBF98288-6627-DF61-DA84-AEF6A050378C}"/>
              </a:ext>
            </a:extLst>
          </p:cNvPr>
          <p:cNvSpPr/>
          <p:nvPr/>
        </p:nvSpPr>
        <p:spPr>
          <a:xfrm>
            <a:off x="7219290" y="4595484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Звезда: 5 точек 51">
            <a:extLst>
              <a:ext uri="{FF2B5EF4-FFF2-40B4-BE49-F238E27FC236}">
                <a16:creationId xmlns:a16="http://schemas.microsoft.com/office/drawing/2014/main" id="{FCF24F7D-4CC0-02AD-878A-DEEB560339BB}"/>
              </a:ext>
            </a:extLst>
          </p:cNvPr>
          <p:cNvSpPr/>
          <p:nvPr/>
        </p:nvSpPr>
        <p:spPr>
          <a:xfrm>
            <a:off x="8479321" y="4090194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Звезда: 5 точек 52">
            <a:extLst>
              <a:ext uri="{FF2B5EF4-FFF2-40B4-BE49-F238E27FC236}">
                <a16:creationId xmlns:a16="http://schemas.microsoft.com/office/drawing/2014/main" id="{F18C1791-642E-5795-5675-74531999FFC7}"/>
              </a:ext>
            </a:extLst>
          </p:cNvPr>
          <p:cNvSpPr/>
          <p:nvPr/>
        </p:nvSpPr>
        <p:spPr>
          <a:xfrm>
            <a:off x="8415633" y="3887464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Звезда: 5 точек 53">
            <a:extLst>
              <a:ext uri="{FF2B5EF4-FFF2-40B4-BE49-F238E27FC236}">
                <a16:creationId xmlns:a16="http://schemas.microsoft.com/office/drawing/2014/main" id="{1C5A2EC1-DFE6-BFD5-4DA9-018C84ED6790}"/>
              </a:ext>
            </a:extLst>
          </p:cNvPr>
          <p:cNvSpPr/>
          <p:nvPr/>
        </p:nvSpPr>
        <p:spPr>
          <a:xfrm>
            <a:off x="753505" y="2052218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Звезда: 5 точек 54">
            <a:extLst>
              <a:ext uri="{FF2B5EF4-FFF2-40B4-BE49-F238E27FC236}">
                <a16:creationId xmlns:a16="http://schemas.microsoft.com/office/drawing/2014/main" id="{1243B6F1-3FB3-3BAD-3B97-92632821948C}"/>
              </a:ext>
            </a:extLst>
          </p:cNvPr>
          <p:cNvSpPr/>
          <p:nvPr/>
        </p:nvSpPr>
        <p:spPr>
          <a:xfrm>
            <a:off x="5814115" y="5103291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FCC4155C-F0D7-F37F-7D29-69951569E9BE}"/>
              </a:ext>
            </a:extLst>
          </p:cNvPr>
          <p:cNvSpPr/>
          <p:nvPr/>
        </p:nvSpPr>
        <p:spPr>
          <a:xfrm>
            <a:off x="4572000" y="4130138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1B777CC4-A0E0-D35E-31AB-011A4900A076}"/>
              </a:ext>
            </a:extLst>
          </p:cNvPr>
          <p:cNvSpPr/>
          <p:nvPr/>
        </p:nvSpPr>
        <p:spPr>
          <a:xfrm>
            <a:off x="6585156" y="3076741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09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2932508" cy="3093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Индивидуальные могилы партизан, воинское захоронение  № 7896, </a:t>
            </a:r>
            <a:r>
              <a:rPr lang="ru-RU" sz="1500" b="1" dirty="0" err="1">
                <a:latin typeface="Times New Roman" pitchFamily="18" charset="0"/>
              </a:rPr>
              <a:t>д.Осово</a:t>
            </a:r>
            <a:r>
              <a:rPr lang="ru-RU" sz="1500" b="1" dirty="0">
                <a:latin typeface="Times New Roman" pitchFamily="18" charset="0"/>
              </a:rPr>
              <a:t>  Княгининского сельсовета(гражданское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Памятники из гранита</a:t>
            </a:r>
          </a:p>
          <a:p>
            <a:pPr algn="just"/>
            <a:r>
              <a:rPr lang="ru-RU" sz="1500" dirty="0"/>
              <a:t>Памятник установлен в 2019 г.</a:t>
            </a:r>
          </a:p>
          <a:p>
            <a:pPr algn="just"/>
            <a:r>
              <a:rPr lang="ru-RU" sz="1500" dirty="0"/>
              <a:t>Охранная зона – 2,0х2,0м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могилах захоронены 2 человека – участники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–2.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2E71BD-D3B4-2179-E6A5-FF3CD48E12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45" y="703705"/>
            <a:ext cx="4938058" cy="30734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415AB3-1354-E230-A654-D862D02D40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3871205"/>
            <a:ext cx="5067330" cy="2829501"/>
          </a:xfrm>
          <a:prstGeom prst="rect">
            <a:avLst/>
          </a:prstGeom>
        </p:spPr>
      </p:pic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B89E70F8-C7E3-EFB3-0C2E-1128B5A88911}"/>
              </a:ext>
            </a:extLst>
          </p:cNvPr>
          <p:cNvSpPr/>
          <p:nvPr/>
        </p:nvSpPr>
        <p:spPr>
          <a:xfrm>
            <a:off x="4283968" y="5589240"/>
            <a:ext cx="432048" cy="29872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78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3441454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Место массового уничтожения лиц</a:t>
            </a:r>
            <a:r>
              <a:rPr lang="ru-RU" sz="1500" b="1" dirty="0"/>
              <a:t> 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7898, </a:t>
            </a:r>
            <a:r>
              <a:rPr lang="ru-RU" sz="1500" b="1" dirty="0" err="1">
                <a:latin typeface="Times New Roman" pitchFamily="18" charset="0"/>
              </a:rPr>
              <a:t>аг.Нарочь</a:t>
            </a:r>
            <a:r>
              <a:rPr lang="ru-RU" sz="1500" b="1" dirty="0">
                <a:latin typeface="Times New Roman" pitchFamily="18" charset="0"/>
              </a:rPr>
              <a:t> (лесной массив у гражданского кладбища)</a:t>
            </a:r>
            <a:endParaRPr lang="ru-RU" sz="1400" b="1" dirty="0"/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Памятники из гранита </a:t>
            </a:r>
          </a:p>
          <a:p>
            <a:pPr algn="just"/>
            <a:r>
              <a:rPr lang="ru-RU" sz="1500" dirty="0"/>
              <a:t>Памятник установлен -</a:t>
            </a:r>
          </a:p>
          <a:p>
            <a:pPr algn="just"/>
            <a:r>
              <a:rPr lang="ru-RU" sz="1500" dirty="0"/>
              <a:t>Охранная зона – 10,0х5м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120 человек, из них 120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113 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C1B8EA-B60C-6918-6EF9-954CBA38BA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7441" y="416094"/>
            <a:ext cx="4668101" cy="30129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4AC15C-834B-DD10-EA5D-8CD161AB44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3861048"/>
            <a:ext cx="5067330" cy="2829501"/>
          </a:xfrm>
          <a:prstGeom prst="rect">
            <a:avLst/>
          </a:prstGeom>
        </p:spPr>
      </p:pic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C873488F-F676-2875-235C-96D8E68291E2}"/>
              </a:ext>
            </a:extLst>
          </p:cNvPr>
          <p:cNvSpPr/>
          <p:nvPr/>
        </p:nvSpPr>
        <p:spPr>
          <a:xfrm>
            <a:off x="2267744" y="4149080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198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4824536" cy="2169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Место массового уничтожения лиц</a:t>
            </a:r>
            <a:r>
              <a:rPr lang="ru-RU" sz="1500" b="1" dirty="0"/>
              <a:t> 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7899, </a:t>
            </a:r>
            <a:r>
              <a:rPr lang="ru-RU" sz="1500" b="1" dirty="0" err="1">
                <a:latin typeface="Times New Roman" pitchFamily="18" charset="0"/>
              </a:rPr>
              <a:t>г.п.Кривичи</a:t>
            </a:r>
            <a:r>
              <a:rPr lang="ru-RU" sz="1500" b="1" dirty="0">
                <a:latin typeface="Times New Roman" pitchFamily="18" charset="0"/>
              </a:rPr>
              <a:t> (</a:t>
            </a:r>
            <a:r>
              <a:rPr lang="ru-RU" sz="1500" b="1" dirty="0" err="1">
                <a:latin typeface="Times New Roman" pitchFamily="18" charset="0"/>
              </a:rPr>
              <a:t>ул.Пионерская</a:t>
            </a:r>
            <a:r>
              <a:rPr lang="ru-RU" sz="1500" b="1" dirty="0">
                <a:latin typeface="Times New Roman" pitchFamily="18" charset="0"/>
              </a:rPr>
              <a:t>)</a:t>
            </a:r>
            <a:endParaRPr lang="ru-RU" sz="1400" b="1" dirty="0"/>
          </a:p>
          <a:p>
            <a:pPr algn="just"/>
            <a:r>
              <a:rPr lang="ru-RU" sz="1500" dirty="0"/>
              <a:t>Памятники из гранита </a:t>
            </a:r>
          </a:p>
          <a:p>
            <a:pPr algn="just"/>
            <a:r>
              <a:rPr lang="ru-RU" sz="1500" dirty="0"/>
              <a:t>Памятник установлен -</a:t>
            </a:r>
          </a:p>
          <a:p>
            <a:pPr algn="just"/>
            <a:r>
              <a:rPr lang="ru-RU" sz="1500" dirty="0"/>
              <a:t>Охранная зона – 6,0х5,0м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361 человек, из них 361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361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3E5EC6-675F-4C1C-4E3A-537EA3E49C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8806" y="729573"/>
            <a:ext cx="3665862" cy="40324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AAD9F6-1890-3E80-E57A-B4413C6367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3453787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1F61380E-8F15-F927-455F-08EEC1F2BE9C}"/>
              </a:ext>
            </a:extLst>
          </p:cNvPr>
          <p:cNvSpPr/>
          <p:nvPr/>
        </p:nvSpPr>
        <p:spPr>
          <a:xfrm>
            <a:off x="4391980" y="5524887"/>
            <a:ext cx="360040" cy="26771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993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467544" y="188640"/>
            <a:ext cx="3436564" cy="26161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Место массового уничтожения лиц</a:t>
            </a:r>
            <a:r>
              <a:rPr lang="ru-RU" sz="1500" b="1" dirty="0"/>
              <a:t> 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8006, </a:t>
            </a:r>
            <a:r>
              <a:rPr lang="ru-RU" sz="1500" b="1" dirty="0" err="1">
                <a:latin typeface="Times New Roman" pitchFamily="18" charset="0"/>
              </a:rPr>
              <a:t>аг.Будслав</a:t>
            </a:r>
            <a:r>
              <a:rPr lang="ru-RU" sz="1500" b="1" dirty="0">
                <a:latin typeface="Times New Roman" pitchFamily="18" charset="0"/>
              </a:rPr>
              <a:t> (</a:t>
            </a:r>
            <a:r>
              <a:rPr lang="ru-RU" sz="1500" b="1" dirty="0" err="1">
                <a:latin typeface="Times New Roman" pitchFamily="18" charset="0"/>
              </a:rPr>
              <a:t>ул.Зеленая</a:t>
            </a:r>
            <a:r>
              <a:rPr lang="ru-RU" sz="1500" b="1" dirty="0">
                <a:latin typeface="Times New Roman" pitchFamily="18" charset="0"/>
              </a:rPr>
              <a:t>)</a:t>
            </a:r>
            <a:endParaRPr lang="ru-RU" sz="1400" b="1" dirty="0"/>
          </a:p>
          <a:p>
            <a:pPr algn="just"/>
            <a:r>
              <a:rPr lang="ru-RU" sz="1500" dirty="0"/>
              <a:t>Памятники из гранита </a:t>
            </a:r>
          </a:p>
          <a:p>
            <a:pPr algn="just"/>
            <a:r>
              <a:rPr lang="ru-RU" sz="1500" dirty="0"/>
              <a:t>Памятник установлен в 2020 г.</a:t>
            </a:r>
          </a:p>
          <a:p>
            <a:pPr algn="just"/>
            <a:r>
              <a:rPr lang="ru-RU" sz="1500" dirty="0"/>
              <a:t>Охранная зона – 6,0х10,0м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70 человек, из них 70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0 . </a:t>
            </a:r>
          </a:p>
          <a:p>
            <a:pPr algn="just"/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631007-0887-15E9-B3AF-83B6A6FEFE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715"/>
          <a:stretch/>
        </p:blipFill>
        <p:spPr>
          <a:xfrm>
            <a:off x="4298956" y="95443"/>
            <a:ext cx="4089468" cy="3583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DD6F43-E988-5398-2BFB-A8BF6E13E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3678942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9493B0CD-8A3F-2356-A05E-77A0DC452679}"/>
              </a:ext>
            </a:extLst>
          </p:cNvPr>
          <p:cNvSpPr/>
          <p:nvPr/>
        </p:nvSpPr>
        <p:spPr>
          <a:xfrm>
            <a:off x="5292080" y="5229200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276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3292549" cy="26161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Место массового уничтожения лиц</a:t>
            </a:r>
            <a:r>
              <a:rPr lang="ru-RU" sz="1500" b="1" dirty="0"/>
              <a:t> 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8007, </a:t>
            </a:r>
            <a:r>
              <a:rPr lang="ru-RU" sz="1500" b="1" dirty="0" err="1">
                <a:latin typeface="Times New Roman" pitchFamily="18" charset="0"/>
              </a:rPr>
              <a:t>аг.Будслав</a:t>
            </a:r>
            <a:r>
              <a:rPr lang="ru-RU" sz="1500" b="1" dirty="0">
                <a:latin typeface="Times New Roman" pitchFamily="18" charset="0"/>
              </a:rPr>
              <a:t> (ул.17 Сентября)</a:t>
            </a:r>
            <a:endParaRPr lang="ru-RU" sz="1400" b="1" dirty="0"/>
          </a:p>
          <a:p>
            <a:pPr algn="just"/>
            <a:r>
              <a:rPr lang="ru-RU" sz="1500" dirty="0"/>
              <a:t>Памятники из гранита </a:t>
            </a:r>
          </a:p>
          <a:p>
            <a:pPr algn="just"/>
            <a:r>
              <a:rPr lang="ru-RU" sz="1500" dirty="0"/>
              <a:t>Памятник установлен в 2020 г.</a:t>
            </a:r>
          </a:p>
          <a:p>
            <a:pPr algn="just"/>
            <a:r>
              <a:rPr lang="ru-RU" sz="1500" dirty="0"/>
              <a:t>Охранная зона – 6,0х10,0м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251 человек, из них 251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251 . </a:t>
            </a:r>
          </a:p>
          <a:p>
            <a:pPr algn="just"/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47823A-562E-B0EC-BAB3-69ABB3756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968" y="487534"/>
            <a:ext cx="4063492" cy="30180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A09B31-A91A-6137-2F58-C01EB13045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6" y="3861048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5E5FBCDB-01DB-BDD4-C95C-3D28106DAF51}"/>
              </a:ext>
            </a:extLst>
          </p:cNvPr>
          <p:cNvSpPr/>
          <p:nvPr/>
        </p:nvSpPr>
        <p:spPr>
          <a:xfrm>
            <a:off x="5508104" y="5366912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498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95536" y="260648"/>
            <a:ext cx="3292548" cy="26314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Могилы жертв фашизма </a:t>
            </a:r>
            <a:r>
              <a:rPr lang="ru-RU" sz="1500" b="1" dirty="0"/>
              <a:t>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8218, </a:t>
            </a:r>
            <a:r>
              <a:rPr lang="ru-RU" sz="1500" b="1" dirty="0" err="1">
                <a:latin typeface="Times New Roman" pitchFamily="18" charset="0"/>
              </a:rPr>
              <a:t>г.Мядель</a:t>
            </a:r>
            <a:r>
              <a:rPr lang="ru-RU" sz="1500" b="1" dirty="0">
                <a:latin typeface="Times New Roman" pitchFamily="18" charset="0"/>
              </a:rPr>
              <a:t> (</a:t>
            </a:r>
            <a:r>
              <a:rPr lang="ru-RU" sz="1500" b="1" dirty="0" err="1">
                <a:latin typeface="Times New Roman" pitchFamily="18" charset="0"/>
              </a:rPr>
              <a:t>ул.Гагарина</a:t>
            </a:r>
            <a:r>
              <a:rPr lang="ru-RU" sz="1500" b="1" dirty="0">
                <a:latin typeface="Times New Roman" pitchFamily="18" charset="0"/>
              </a:rPr>
              <a:t> (закрытое еврейское кладбище))</a:t>
            </a:r>
            <a:endParaRPr lang="ru-RU" sz="1400" b="1" dirty="0"/>
          </a:p>
          <a:p>
            <a:pPr algn="just"/>
            <a:r>
              <a:rPr lang="ru-RU" sz="1500" dirty="0"/>
              <a:t>Памятник из гранита </a:t>
            </a:r>
          </a:p>
          <a:p>
            <a:pPr algn="just"/>
            <a:r>
              <a:rPr lang="ru-RU" sz="1500" dirty="0"/>
              <a:t>Памятник установлен -</a:t>
            </a:r>
          </a:p>
          <a:p>
            <a:pPr algn="just"/>
            <a:r>
              <a:rPr lang="ru-RU" sz="1500" dirty="0"/>
              <a:t>Охранная зона – 4,0х10,0м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 21 человек, из них 21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21.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FFB549-1250-CBE3-1FED-377AE3007D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4" y="260648"/>
            <a:ext cx="4084636" cy="3298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91CC69-C676-7B95-853B-B2A2293465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3767851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FB5BB1E3-9E36-6E4B-B423-BFB72F6F4DC9}"/>
              </a:ext>
            </a:extLst>
          </p:cNvPr>
          <p:cNvSpPr/>
          <p:nvPr/>
        </p:nvSpPr>
        <p:spPr>
          <a:xfrm>
            <a:off x="2893197" y="4437112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420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3436564" cy="26161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 жертв фашизма </a:t>
            </a:r>
            <a:r>
              <a:rPr lang="ru-RU" sz="1500" b="1" dirty="0"/>
              <a:t>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8250, </a:t>
            </a:r>
            <a:r>
              <a:rPr lang="ru-RU" sz="1500" b="1" dirty="0" err="1">
                <a:latin typeface="Times New Roman" pitchFamily="18" charset="0"/>
              </a:rPr>
              <a:t>аг.Княгинин</a:t>
            </a:r>
            <a:r>
              <a:rPr lang="ru-RU" sz="1500" b="1" dirty="0">
                <a:latin typeface="Times New Roman" pitchFamily="18" charset="0"/>
              </a:rPr>
              <a:t> (</a:t>
            </a:r>
            <a:r>
              <a:rPr lang="ru-RU" sz="1500" b="1" dirty="0" err="1">
                <a:latin typeface="Times New Roman" pitchFamily="18" charset="0"/>
              </a:rPr>
              <a:t>ул.Советская</a:t>
            </a:r>
            <a:r>
              <a:rPr lang="ru-RU" sz="1500" b="1" dirty="0">
                <a:latin typeface="Times New Roman" pitchFamily="18" charset="0"/>
              </a:rPr>
              <a:t>)</a:t>
            </a:r>
            <a:endParaRPr lang="ru-RU" sz="1400" b="1" dirty="0"/>
          </a:p>
          <a:p>
            <a:pPr algn="just"/>
            <a:r>
              <a:rPr lang="ru-RU" sz="1500" dirty="0"/>
              <a:t>Камень – валун с памятной табличкой</a:t>
            </a:r>
          </a:p>
          <a:p>
            <a:pPr algn="just"/>
            <a:r>
              <a:rPr lang="ru-RU" sz="1500" dirty="0"/>
              <a:t>Памятник установлен  в 2022 г.</a:t>
            </a:r>
          </a:p>
          <a:p>
            <a:pPr algn="just"/>
            <a:r>
              <a:rPr lang="ru-RU" sz="1500" dirty="0"/>
              <a:t>Охранная зона – 5,0х6,0м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не менее 50 человек, из них 50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0. </a:t>
            </a:r>
          </a:p>
          <a:p>
            <a:pPr algn="just"/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12A0CC-486E-D932-320B-B9850280BB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631"/>
            <a:ext cx="3662586" cy="48631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E251D6-FC9D-844C-A9F6-B185E8DD95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3645024"/>
            <a:ext cx="5067330" cy="2829501"/>
          </a:xfrm>
          <a:prstGeom prst="rect">
            <a:avLst/>
          </a:prstGeom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B779F34D-6D2A-515B-4509-1B12760FA3B7}"/>
              </a:ext>
            </a:extLst>
          </p:cNvPr>
          <p:cNvSpPr/>
          <p:nvPr/>
        </p:nvSpPr>
        <p:spPr>
          <a:xfrm>
            <a:off x="3995936" y="5949280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581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3796604" cy="26314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 мирных жителей</a:t>
            </a:r>
            <a:r>
              <a:rPr lang="ru-RU" sz="1500" b="1" dirty="0"/>
              <a:t>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8251, </a:t>
            </a:r>
            <a:r>
              <a:rPr lang="ru-RU" sz="1500" b="1" dirty="0" err="1">
                <a:latin typeface="Times New Roman" pitchFamily="18" charset="0"/>
              </a:rPr>
              <a:t>д.Новики</a:t>
            </a:r>
            <a:r>
              <a:rPr lang="ru-RU" sz="1500" b="1" dirty="0">
                <a:latin typeface="Times New Roman" pitchFamily="18" charset="0"/>
              </a:rPr>
              <a:t> Сватковского сельсовета (гражданское кладбище)</a:t>
            </a:r>
            <a:endParaRPr lang="ru-RU" sz="1400" b="1" dirty="0"/>
          </a:p>
          <a:p>
            <a:pPr algn="just"/>
            <a:r>
              <a:rPr lang="ru-RU" sz="1500" dirty="0"/>
              <a:t>Цементное надгробие с металлическим крестом</a:t>
            </a:r>
          </a:p>
          <a:p>
            <a:pPr algn="just"/>
            <a:r>
              <a:rPr lang="ru-RU" sz="1500" dirty="0"/>
              <a:t>Памятник установлен  в 2022 г.</a:t>
            </a:r>
          </a:p>
          <a:p>
            <a:pPr algn="just"/>
            <a:r>
              <a:rPr lang="ru-RU" sz="1500" dirty="0"/>
              <a:t>Охранная зона – 2,0х3,0м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22 человека, из них 22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22.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17504F-F35A-90C9-05EF-A8FC651CB8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3551827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5BB8EE44-E09B-68DF-5F8D-DD9D3EEEC2A1}"/>
              </a:ext>
            </a:extLst>
          </p:cNvPr>
          <p:cNvSpPr/>
          <p:nvPr/>
        </p:nvSpPr>
        <p:spPr>
          <a:xfrm>
            <a:off x="3635896" y="4966577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BAACD4-2766-B189-7CE7-2384BE145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138292"/>
            <a:ext cx="2865504" cy="33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29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4824536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 мирных жителей</a:t>
            </a:r>
            <a:r>
              <a:rPr lang="ru-RU" sz="1500" b="1" dirty="0"/>
              <a:t>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8252, </a:t>
            </a:r>
            <a:r>
              <a:rPr lang="ru-RU" sz="1500" b="1" dirty="0" err="1">
                <a:latin typeface="Times New Roman" pitchFamily="18" charset="0"/>
              </a:rPr>
              <a:t>д.Новики</a:t>
            </a:r>
            <a:r>
              <a:rPr lang="ru-RU" sz="1500" b="1" dirty="0">
                <a:latin typeface="Times New Roman" pitchFamily="18" charset="0"/>
              </a:rPr>
              <a:t> Сватковского сельсовета (гражданское кладбище)</a:t>
            </a:r>
            <a:endParaRPr lang="ru-RU" sz="1400" b="1" dirty="0"/>
          </a:p>
          <a:p>
            <a:pPr algn="just"/>
            <a:r>
              <a:rPr lang="ru-RU" sz="1500" dirty="0"/>
              <a:t>Цементное надгробие с металлическим крестом</a:t>
            </a:r>
          </a:p>
          <a:p>
            <a:pPr algn="just"/>
            <a:r>
              <a:rPr lang="ru-RU" sz="1500" dirty="0"/>
              <a:t>Памятник установлен  в 2022 г.</a:t>
            </a:r>
          </a:p>
          <a:p>
            <a:pPr algn="just"/>
            <a:r>
              <a:rPr lang="ru-RU" sz="1500" dirty="0"/>
              <a:t>Охранная зона – 2,0х3,0м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– 23 человека, из них 23 жертвы войны. Из них известных – 20.</a:t>
            </a:r>
            <a:endParaRPr lang="ru-RU" sz="1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D8D9B6-F359-E0DA-F9E9-708AC54007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3263795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C28D1E4B-1422-BE04-33E9-9A22A2FE3020}"/>
              </a:ext>
            </a:extLst>
          </p:cNvPr>
          <p:cNvSpPr/>
          <p:nvPr/>
        </p:nvSpPr>
        <p:spPr>
          <a:xfrm>
            <a:off x="3563888" y="4643089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F04D50-8964-1963-1352-6A255CF320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135" y="548680"/>
            <a:ext cx="310234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40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511542" y="369582"/>
            <a:ext cx="4084636" cy="26161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могила, воинское захоронение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 № 8459,  </a:t>
            </a:r>
            <a:r>
              <a:rPr lang="ru-RU" sz="1500" b="1" dirty="0" err="1">
                <a:latin typeface="Times New Roman" pitchFamily="18" charset="0"/>
              </a:rPr>
              <a:t>д.Заречное</a:t>
            </a:r>
            <a:r>
              <a:rPr lang="ru-RU" sz="1500" b="1" dirty="0">
                <a:latin typeface="Times New Roman" pitchFamily="18" charset="0"/>
              </a:rPr>
              <a:t> Княгининского сельсовета 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гранитной крошки. </a:t>
            </a:r>
          </a:p>
          <a:p>
            <a:pPr algn="just"/>
            <a:r>
              <a:rPr lang="ru-RU" sz="1500" dirty="0"/>
              <a:t>Памятник установлен -</a:t>
            </a:r>
          </a:p>
          <a:p>
            <a:pPr algn="just"/>
            <a:r>
              <a:rPr lang="ru-RU" sz="1500" dirty="0"/>
              <a:t>Охранная зона – 2,0х3,0м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Захоронено  4 человека, из них 4 –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–4. </a:t>
            </a:r>
          </a:p>
          <a:p>
            <a:pPr algn="just"/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C80A8-EA9B-06EB-ED95-CF55F7B8B0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457268"/>
            <a:ext cx="5067330" cy="28295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FF2A4-DD72-9CE3-0ECB-207F519705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8567" y="1124744"/>
            <a:ext cx="3384376" cy="3747275"/>
          </a:xfrm>
          <a:prstGeom prst="rect">
            <a:avLst/>
          </a:prstGeom>
        </p:spPr>
      </p:pic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id="{50D0767F-23EA-FE4F-7F50-6EB3FABD2569}"/>
              </a:ext>
            </a:extLst>
          </p:cNvPr>
          <p:cNvSpPr/>
          <p:nvPr/>
        </p:nvSpPr>
        <p:spPr>
          <a:xfrm>
            <a:off x="3851920" y="5589240"/>
            <a:ext cx="360040" cy="25728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87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611560" y="548680"/>
            <a:ext cx="4176464" cy="3093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 воинов и партизан, воинское захоронение  № 1524, </a:t>
            </a:r>
          </a:p>
          <a:p>
            <a:pPr algn="ctr"/>
            <a:r>
              <a:rPr lang="ru-RU" sz="1500" b="1" dirty="0" err="1">
                <a:latin typeface="Times New Roman" pitchFamily="18" charset="0"/>
              </a:rPr>
              <a:t>г.Мядель</a:t>
            </a:r>
            <a:r>
              <a:rPr lang="ru-RU" sz="1500" b="1" dirty="0">
                <a:latin typeface="Times New Roman" pitchFamily="18" charset="0"/>
              </a:rPr>
              <a:t>, </a:t>
            </a:r>
            <a:r>
              <a:rPr lang="ru-RU" sz="1500" b="1" dirty="0" err="1">
                <a:latin typeface="Times New Roman" pitchFamily="18" charset="0"/>
              </a:rPr>
              <a:t>ул.Юбилейная</a:t>
            </a:r>
            <a:endParaRPr lang="ru-RU" sz="1500" b="1" dirty="0">
              <a:latin typeface="Times New Roman" pitchFamily="18" charset="0"/>
            </a:endParaRP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Стела из бетона и гипса высотой 3,5м, основание 2,0х0,4м. По торцам стелы фамилии захороненных в могиле </a:t>
            </a:r>
          </a:p>
          <a:p>
            <a:pPr algn="just"/>
            <a:r>
              <a:rPr lang="ru-RU" sz="1500" dirty="0"/>
              <a:t>Памятник установлен в 1985 г.</a:t>
            </a:r>
          </a:p>
          <a:p>
            <a:pPr algn="just"/>
            <a:r>
              <a:rPr lang="ru-RU" sz="1500" dirty="0"/>
              <a:t>Охранная зона – 8 х 10 м.</a:t>
            </a:r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>
                <a:latin typeface="Times New Roman" pitchFamily="18" charset="0"/>
              </a:rPr>
              <a:t>В братской могиле захоронено 168 человек, из них 113 военнослужащих, 50 </a:t>
            </a:r>
            <a:r>
              <a:rPr lang="ru-RU" sz="1500" dirty="0" err="1">
                <a:latin typeface="Times New Roman" pitchFamily="18" charset="0"/>
              </a:rPr>
              <a:t>участникОВ</a:t>
            </a:r>
            <a:r>
              <a:rPr lang="ru-RU" sz="1500" dirty="0">
                <a:latin typeface="Times New Roman" pitchFamily="18" charset="0"/>
              </a:rPr>
              <a:t>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163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BB32B0-3A8A-7593-A51F-968399084C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401474"/>
            <a:ext cx="3057804" cy="32403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834FD-5325-F87B-3E34-936F19FAC7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636" y="3852042"/>
            <a:ext cx="5067330" cy="2829501"/>
          </a:xfrm>
          <a:prstGeom prst="rect">
            <a:avLst/>
          </a:prstGeom>
        </p:spPr>
      </p:pic>
      <p:sp>
        <p:nvSpPr>
          <p:cNvPr id="2" name="Звезда: 5 точек 1">
            <a:extLst>
              <a:ext uri="{FF2B5EF4-FFF2-40B4-BE49-F238E27FC236}">
                <a16:creationId xmlns:a16="http://schemas.microsoft.com/office/drawing/2014/main" id="{15D97330-36DF-F21F-C499-BEE7CAC528B7}"/>
              </a:ext>
            </a:extLst>
          </p:cNvPr>
          <p:cNvSpPr/>
          <p:nvPr/>
        </p:nvSpPr>
        <p:spPr>
          <a:xfrm>
            <a:off x="4139952" y="4581128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3724596" cy="24006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 мирных жителей</a:t>
            </a:r>
            <a:r>
              <a:rPr lang="ru-RU" sz="1500" b="1" dirty="0"/>
              <a:t>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8460, </a:t>
            </a:r>
            <a:r>
              <a:rPr lang="ru-RU" sz="1500" b="1" dirty="0" err="1">
                <a:latin typeface="Times New Roman" pitchFamily="18" charset="0"/>
              </a:rPr>
              <a:t>д.Константиново</a:t>
            </a:r>
            <a:r>
              <a:rPr lang="ru-RU" sz="1500" b="1" dirty="0">
                <a:latin typeface="Times New Roman" pitchFamily="18" charset="0"/>
              </a:rPr>
              <a:t> Свирского сельсовета (гражданское кладбище)</a:t>
            </a:r>
            <a:endParaRPr lang="ru-RU" sz="1400" b="1" dirty="0"/>
          </a:p>
          <a:p>
            <a:pPr algn="just"/>
            <a:r>
              <a:rPr lang="ru-RU" sz="1500" dirty="0"/>
              <a:t>Памятник из цементной крошки</a:t>
            </a:r>
          </a:p>
          <a:p>
            <a:pPr algn="just"/>
            <a:r>
              <a:rPr lang="ru-RU" sz="1500" dirty="0"/>
              <a:t>Памятник установлен  -</a:t>
            </a:r>
          </a:p>
          <a:p>
            <a:pPr algn="just"/>
            <a:r>
              <a:rPr lang="ru-RU" sz="1500" dirty="0"/>
              <a:t>Охранная зона – 2,0х3,0м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4 человека, из них 4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4.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DF0591-A328-438A-1899-9FCF45781B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112" y="548680"/>
            <a:ext cx="3015045" cy="42484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F3B563-241A-D62B-18F8-90925D9E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457268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52DCCC8D-7BAB-43AE-C651-DDAB3BC2D4EC}"/>
              </a:ext>
            </a:extLst>
          </p:cNvPr>
          <p:cNvSpPr/>
          <p:nvPr/>
        </p:nvSpPr>
        <p:spPr>
          <a:xfrm>
            <a:off x="755576" y="3861048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111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23528" y="774021"/>
            <a:ext cx="3528392" cy="28469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могила, воинское захоронение  № 8461,  </a:t>
            </a:r>
            <a:r>
              <a:rPr lang="ru-RU" sz="1500" b="1" dirty="0" err="1">
                <a:latin typeface="Times New Roman" pitchFamily="18" charset="0"/>
              </a:rPr>
              <a:t>д.Константиново</a:t>
            </a:r>
            <a:r>
              <a:rPr lang="ru-RU" sz="1500" b="1" dirty="0">
                <a:latin typeface="Times New Roman" pitchFamily="18" charset="0"/>
              </a:rPr>
              <a:t> Слободского сельсовета 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Гранитный  памятник. </a:t>
            </a:r>
          </a:p>
          <a:p>
            <a:pPr algn="just"/>
            <a:r>
              <a:rPr lang="ru-RU" sz="1500" dirty="0"/>
              <a:t>Памятник установлен в 2023г.</a:t>
            </a:r>
          </a:p>
          <a:p>
            <a:pPr algn="just"/>
            <a:r>
              <a:rPr lang="ru-RU" sz="1500" dirty="0"/>
              <a:t>Охранная зона – 2,0х3,0м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Захоронено  2 человека, из них 2 – участники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–2. </a:t>
            </a:r>
          </a:p>
          <a:p>
            <a:pPr algn="just"/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4E6E8A-FC4A-236C-2FE6-45DC2C301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690487"/>
            <a:ext cx="2841349" cy="32671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B61648-F332-C722-B2C4-31E08EC4F9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217" y="3789040"/>
            <a:ext cx="5067330" cy="2829501"/>
          </a:xfrm>
          <a:prstGeom prst="rect">
            <a:avLst/>
          </a:prstGeom>
        </p:spPr>
      </p:pic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84C13912-E85C-2C82-EED3-8ED881599569}"/>
              </a:ext>
            </a:extLst>
          </p:cNvPr>
          <p:cNvSpPr/>
          <p:nvPr/>
        </p:nvSpPr>
        <p:spPr>
          <a:xfrm>
            <a:off x="3883319" y="3768472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07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23528" y="774021"/>
            <a:ext cx="3528392" cy="26161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 мирных жителей</a:t>
            </a:r>
            <a:r>
              <a:rPr lang="ru-RU" sz="1500" b="1" dirty="0"/>
              <a:t>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8888, </a:t>
            </a:r>
            <a:r>
              <a:rPr lang="ru-RU" sz="1500" b="1" dirty="0" err="1">
                <a:latin typeface="Times New Roman" pitchFamily="18" charset="0"/>
              </a:rPr>
              <a:t>д.Брусы</a:t>
            </a:r>
            <a:r>
              <a:rPr lang="ru-RU" sz="1500" b="1" dirty="0">
                <a:latin typeface="Times New Roman" pitchFamily="18" charset="0"/>
              </a:rPr>
              <a:t> Сватковского сельсовета 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Гранитный  памятник. </a:t>
            </a:r>
          </a:p>
          <a:p>
            <a:pPr algn="just"/>
            <a:r>
              <a:rPr lang="ru-RU" sz="1500" dirty="0"/>
              <a:t>Памятник установлен в 2025г.</a:t>
            </a:r>
          </a:p>
          <a:p>
            <a:pPr algn="just"/>
            <a:r>
              <a:rPr lang="ru-RU" sz="1500" dirty="0"/>
              <a:t>Охранная зона – 3,0х3,0м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Захоронено  41 человек, 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–41. </a:t>
            </a:r>
          </a:p>
          <a:p>
            <a:pPr algn="just"/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B61648-F332-C722-B2C4-31E08EC4F9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861048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800D4DC0-ECAB-1629-2FDB-0FD5EE8A5667}"/>
              </a:ext>
            </a:extLst>
          </p:cNvPr>
          <p:cNvSpPr/>
          <p:nvPr/>
        </p:nvSpPr>
        <p:spPr>
          <a:xfrm>
            <a:off x="2771800" y="5589240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04E73A-F230-47C6-AC38-24D794E0A6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9910" r="40204"/>
          <a:stretch/>
        </p:blipFill>
        <p:spPr bwMode="auto">
          <a:xfrm>
            <a:off x="5004048" y="606657"/>
            <a:ext cx="3042868" cy="301892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4436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23528" y="774021"/>
            <a:ext cx="3528392" cy="26161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могила, воинское захоронение  № 8931,  </a:t>
            </a:r>
            <a:r>
              <a:rPr lang="ru-RU" sz="1500" b="1" dirty="0" err="1">
                <a:latin typeface="Times New Roman" pitchFamily="18" charset="0"/>
              </a:rPr>
              <a:t>д.Зани</a:t>
            </a:r>
            <a:r>
              <a:rPr lang="ru-RU" sz="1500" b="1" dirty="0">
                <a:latin typeface="Times New Roman" pitchFamily="18" charset="0"/>
              </a:rPr>
              <a:t> Слободского сельсовета 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 Памятники из гранитной крошки </a:t>
            </a:r>
          </a:p>
          <a:p>
            <a:pPr algn="just"/>
            <a:r>
              <a:rPr lang="ru-RU" sz="1500" dirty="0"/>
              <a:t>Охранная зона – 2,0х3,0м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Захоронено  2 человека, из них 2 – участники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–2. </a:t>
            </a:r>
          </a:p>
          <a:p>
            <a:pPr algn="just"/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B61648-F332-C722-B2C4-31E08EC4F9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217" y="3789040"/>
            <a:ext cx="5067330" cy="2829501"/>
          </a:xfrm>
          <a:prstGeom prst="rect">
            <a:avLst/>
          </a:prstGeom>
        </p:spPr>
      </p:pic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84C13912-E85C-2C82-EED3-8ED881599569}"/>
              </a:ext>
            </a:extLst>
          </p:cNvPr>
          <p:cNvSpPr/>
          <p:nvPr/>
        </p:nvSpPr>
        <p:spPr>
          <a:xfrm>
            <a:off x="3923928" y="4725144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442730-376E-223B-B95D-3505B3F5C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-638" r="-3601" b="13376"/>
          <a:stretch/>
        </p:blipFill>
        <p:spPr bwMode="auto">
          <a:xfrm>
            <a:off x="4860032" y="692696"/>
            <a:ext cx="3156788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746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605286" y="508171"/>
            <a:ext cx="4372668" cy="3093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 воинов и партизан, воинское захоронение  № 1517, </a:t>
            </a:r>
            <a:r>
              <a:rPr lang="ru-RU" sz="1500" b="1" dirty="0" err="1">
                <a:latin typeface="Times New Roman" pitchFamily="18" charset="0"/>
              </a:rPr>
              <a:t>аг.Будслав</a:t>
            </a:r>
            <a:r>
              <a:rPr lang="ru-RU" sz="1500" b="1" dirty="0">
                <a:latin typeface="Times New Roman" pitchFamily="18" charset="0"/>
              </a:rPr>
              <a:t> 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1,2м, основание 1,8х1,0м. На памятнике надпись : Вечная слава героям, </a:t>
            </a:r>
            <a:r>
              <a:rPr lang="ru-RU" sz="1500" dirty="0" err="1"/>
              <a:t>заг</a:t>
            </a:r>
            <a:r>
              <a:rPr lang="be-BY" sz="1500" dirty="0"/>
              <a:t>інуўшым му баях за Радзіму ў Вялікая Айчыйнай вайне з 1941 па 1945</a:t>
            </a:r>
            <a:endParaRPr lang="ru-RU" sz="1500" dirty="0"/>
          </a:p>
          <a:p>
            <a:pPr algn="just"/>
            <a:r>
              <a:rPr lang="ru-RU" sz="1500" dirty="0"/>
              <a:t>Памятник установлен в 2020 г.</a:t>
            </a:r>
          </a:p>
          <a:p>
            <a:pPr algn="just"/>
            <a:r>
              <a:rPr lang="ru-RU" sz="1500" dirty="0"/>
              <a:t>Охранная зона – 1,8х1,0м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братской могиле захоронено 2 человека, из них 1 военнослужащий, 1 участника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2 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FA28C5-06AF-6AD3-AA21-6478209221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636" y="3852042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F8F2E9BA-4599-73EF-3A2A-A3DEA58AB0E1}"/>
              </a:ext>
            </a:extLst>
          </p:cNvPr>
          <p:cNvSpPr/>
          <p:nvPr/>
        </p:nvSpPr>
        <p:spPr>
          <a:xfrm>
            <a:off x="6084168" y="5407909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C1280E-A270-AF1C-A35C-BBE2072C72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2"/>
          <a:stretch/>
        </p:blipFill>
        <p:spPr bwMode="auto">
          <a:xfrm>
            <a:off x="5580112" y="470572"/>
            <a:ext cx="2867156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129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23528" y="908720"/>
            <a:ext cx="4824536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Индивидуальные могилы</a:t>
            </a:r>
            <a:r>
              <a:rPr lang="ru-RU" dirty="0"/>
              <a:t> </a:t>
            </a:r>
            <a:r>
              <a:rPr lang="ru-RU" sz="1500" b="1" dirty="0"/>
              <a:t>партизан </a:t>
            </a:r>
          </a:p>
          <a:p>
            <a:pPr algn="ctr"/>
            <a:r>
              <a:rPr lang="ru-RU" sz="1500" b="1" dirty="0"/>
              <a:t>Давидовича Н.А., Давидовича А.В.</a:t>
            </a:r>
            <a:r>
              <a:rPr lang="ru-RU" sz="1500" b="1" dirty="0">
                <a:latin typeface="Times New Roman" pitchFamily="18" charset="0"/>
              </a:rPr>
              <a:t>,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воинское захоронение  № 1519, </a:t>
            </a:r>
            <a:r>
              <a:rPr lang="ru-RU" sz="1500" b="1" dirty="0" err="1">
                <a:latin typeface="Times New Roman" pitchFamily="18" charset="0"/>
              </a:rPr>
              <a:t>д.Калиновка</a:t>
            </a:r>
            <a:r>
              <a:rPr lang="ru-RU" sz="1500" b="1" dirty="0">
                <a:latin typeface="Times New Roman" pitchFamily="18" charset="0"/>
              </a:rPr>
              <a:t> Сватковского сельсовета 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1,2м, основание 1,8х1,5м. Памятник установлен в 2017 г.</a:t>
            </a:r>
          </a:p>
          <a:p>
            <a:pPr algn="just"/>
            <a:r>
              <a:rPr lang="ru-RU" sz="1500" dirty="0"/>
              <a:t>Охранная зона – 1,8х1,5м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могилах захоронено 2 человека, из них 2 участника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2 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F58184-9686-48E8-8F8A-7847EC72ED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64704"/>
            <a:ext cx="3024336" cy="37815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CDEBAA-BE83-7F84-7126-7FE33A346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636" y="3852042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9AD997F2-F15D-6956-563D-BEFDF84F3D4E}"/>
              </a:ext>
            </a:extLst>
          </p:cNvPr>
          <p:cNvSpPr/>
          <p:nvPr/>
        </p:nvSpPr>
        <p:spPr>
          <a:xfrm>
            <a:off x="4682101" y="5266792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8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417342" y="571168"/>
            <a:ext cx="3578594" cy="3093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 советских активистов, воинское захоронение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 № 1520, </a:t>
            </a:r>
            <a:r>
              <a:rPr lang="ru-RU" sz="1500" b="1" dirty="0" err="1">
                <a:latin typeface="Times New Roman" pitchFamily="18" charset="0"/>
              </a:rPr>
              <a:t>аг.Старые</a:t>
            </a:r>
            <a:r>
              <a:rPr lang="ru-RU" sz="1500" b="1" dirty="0">
                <a:latin typeface="Times New Roman" pitchFamily="18" charset="0"/>
              </a:rPr>
              <a:t> </a:t>
            </a:r>
            <a:r>
              <a:rPr lang="ru-RU" sz="1500" b="1" dirty="0" err="1">
                <a:latin typeface="Times New Roman" pitchFamily="18" charset="0"/>
              </a:rPr>
              <a:t>Габы</a:t>
            </a:r>
            <a:r>
              <a:rPr lang="ru-RU" sz="1500" b="1" dirty="0">
                <a:latin typeface="Times New Roman" pitchFamily="18" charset="0"/>
              </a:rPr>
              <a:t> Слободского сельсовета 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2,0м, основание 1,0х0,6м. Памятник установлен в 1975 г.</a:t>
            </a:r>
          </a:p>
          <a:p>
            <a:pPr algn="just"/>
            <a:r>
              <a:rPr lang="ru-RU" sz="1500" dirty="0"/>
              <a:t>Охранная зона – 1,0х0,6м. 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братской могиле захоронено 3 человека, из них 3 участника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3 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9127C7-975E-6A91-2111-BE4B14B2C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976" y="332656"/>
            <a:ext cx="4370682" cy="4752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9C531-BA10-1836-7866-FE207DD522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861048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63F5D507-7C84-96D0-75E5-7C3F929E3509}"/>
              </a:ext>
            </a:extLst>
          </p:cNvPr>
          <p:cNvSpPr/>
          <p:nvPr/>
        </p:nvSpPr>
        <p:spPr>
          <a:xfrm>
            <a:off x="4014272" y="4509120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7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517077" y="105013"/>
            <a:ext cx="3384377" cy="3323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Индивидуальная могила партизана </a:t>
            </a:r>
            <a:r>
              <a:rPr lang="ru-RU" sz="1500" b="1" dirty="0" err="1">
                <a:latin typeface="Times New Roman" pitchFamily="18" charset="0"/>
              </a:rPr>
              <a:t>Рачицкого</a:t>
            </a:r>
            <a:r>
              <a:rPr lang="ru-RU" sz="1500" b="1" dirty="0">
                <a:latin typeface="Times New Roman" pitchFamily="18" charset="0"/>
              </a:rPr>
              <a:t> Э.С., воинское захоронение  № 1521, </a:t>
            </a:r>
            <a:r>
              <a:rPr lang="ru-RU" sz="1500" b="1" dirty="0" err="1">
                <a:latin typeface="Times New Roman" pitchFamily="18" charset="0"/>
              </a:rPr>
              <a:t>д.Капустичи</a:t>
            </a:r>
            <a:r>
              <a:rPr lang="ru-RU" sz="1500" b="1" dirty="0">
                <a:latin typeface="Times New Roman" pitchFamily="18" charset="0"/>
              </a:rPr>
              <a:t> </a:t>
            </a:r>
            <a:r>
              <a:rPr lang="ru-RU" sz="1500" b="1" dirty="0" err="1">
                <a:latin typeface="Times New Roman" pitchFamily="18" charset="0"/>
              </a:rPr>
              <a:t>Кривичского</a:t>
            </a:r>
            <a:r>
              <a:rPr lang="ru-RU" sz="1500" b="1" dirty="0">
                <a:latin typeface="Times New Roman" pitchFamily="18" charset="0"/>
              </a:rPr>
              <a:t> сельсовета(гражданское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1,2м, основание 1,8х1,0м. Памятник установлен в 2019 г.</a:t>
            </a:r>
          </a:p>
          <a:p>
            <a:pPr algn="just"/>
            <a:r>
              <a:rPr lang="ru-RU" sz="1500" dirty="0"/>
              <a:t>Охранная зона – 1,8х1,0м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 1 человек- участник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–1. </a:t>
            </a:r>
          </a:p>
          <a:p>
            <a:pPr algn="just"/>
            <a:endParaRPr lang="ru-RU" sz="15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C29486-0C0E-DD0B-2D77-3E3DA393CA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67" r="-15083" b="-37134"/>
          <a:stretch/>
        </p:blipFill>
        <p:spPr>
          <a:xfrm>
            <a:off x="4003381" y="476672"/>
            <a:ext cx="4598268" cy="81798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1A53D3-F78E-E83A-DA73-8F5C978D1A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3542172"/>
            <a:ext cx="5067330" cy="2829501"/>
          </a:xfrm>
          <a:prstGeom prst="rect">
            <a:avLst/>
          </a:prstGeom>
        </p:spPr>
      </p:pic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66DC78DF-1A69-A956-3191-064A0556F520}"/>
              </a:ext>
            </a:extLst>
          </p:cNvPr>
          <p:cNvSpPr/>
          <p:nvPr/>
        </p:nvSpPr>
        <p:spPr>
          <a:xfrm>
            <a:off x="3723433" y="5157192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8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499065" y="128734"/>
            <a:ext cx="3438264" cy="3093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Индивидуальная могила партизана </a:t>
            </a:r>
            <a:r>
              <a:rPr lang="ru-RU" sz="1500" b="1" dirty="0" err="1">
                <a:latin typeface="Times New Roman" pitchFamily="18" charset="0"/>
              </a:rPr>
              <a:t>Шарохо</a:t>
            </a:r>
            <a:r>
              <a:rPr lang="ru-RU" sz="1500" b="1" dirty="0">
                <a:latin typeface="Times New Roman" pitchFamily="18" charset="0"/>
              </a:rPr>
              <a:t> В.П., воинское захоронение 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№ 1523, </a:t>
            </a:r>
            <a:r>
              <a:rPr lang="ru-RU" sz="1500" b="1" dirty="0" err="1">
                <a:latin typeface="Times New Roman" pitchFamily="18" charset="0"/>
              </a:rPr>
              <a:t>д.Дубоносы</a:t>
            </a:r>
            <a:r>
              <a:rPr lang="ru-RU" sz="1500" b="1" dirty="0">
                <a:latin typeface="Times New Roman" pitchFamily="18" charset="0"/>
              </a:rPr>
              <a:t>  </a:t>
            </a:r>
            <a:r>
              <a:rPr lang="ru-RU" sz="1500" b="1" dirty="0" err="1">
                <a:latin typeface="Times New Roman" pitchFamily="18" charset="0"/>
              </a:rPr>
              <a:t>Кривичского</a:t>
            </a:r>
            <a:r>
              <a:rPr lang="ru-RU" sz="1500" b="1" dirty="0">
                <a:latin typeface="Times New Roman" pitchFamily="18" charset="0"/>
              </a:rPr>
              <a:t> сельсовета(гражданское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1,2м, основание 1,8х1,0м. Памятник установлен в 2019 г.</a:t>
            </a:r>
          </a:p>
          <a:p>
            <a:pPr algn="just"/>
            <a:r>
              <a:rPr lang="ru-RU" sz="1500" dirty="0"/>
              <a:t>Охранная зона – 2,0х1,0м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 1 человек- участник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–1. </a:t>
            </a:r>
          </a:p>
          <a:p>
            <a:pPr algn="just"/>
            <a:endParaRPr lang="ru-RU" sz="15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CBFEC4-1467-CF52-9EC0-A6286345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2128" y="404664"/>
            <a:ext cx="3438264" cy="52565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E21F6C-AA59-2695-6CC1-317686ADE5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429000"/>
            <a:ext cx="5067330" cy="2829501"/>
          </a:xfrm>
          <a:prstGeom prst="rect">
            <a:avLst/>
          </a:prstGeom>
        </p:spPr>
      </p:pic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D54F99FA-BC0F-26C8-9A0E-67910A827D4B}"/>
              </a:ext>
            </a:extLst>
          </p:cNvPr>
          <p:cNvSpPr/>
          <p:nvPr/>
        </p:nvSpPr>
        <p:spPr>
          <a:xfrm>
            <a:off x="4150282" y="4663730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3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23528" y="176457"/>
            <a:ext cx="3096345" cy="3323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 воинов и партизан, воинское захоронение  № 1525, </a:t>
            </a:r>
            <a:r>
              <a:rPr lang="ru-RU" sz="1500" b="1" dirty="0" err="1">
                <a:latin typeface="Times New Roman" pitchFamily="18" charset="0"/>
              </a:rPr>
              <a:t>г.п.Кривичи</a:t>
            </a:r>
            <a:r>
              <a:rPr lang="ru-RU" sz="1500" b="1" dirty="0">
                <a:latin typeface="Times New Roman" pitchFamily="18" charset="0"/>
              </a:rPr>
              <a:t>, ул.17 Сентября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Обелиск из бетона высотой 5м, основание 4,0х1,8м. </a:t>
            </a:r>
          </a:p>
          <a:p>
            <a:pPr algn="just"/>
            <a:r>
              <a:rPr lang="ru-RU" sz="1500" dirty="0"/>
              <a:t>Памятник установлен в 1948 г.</a:t>
            </a:r>
          </a:p>
          <a:p>
            <a:pPr algn="just"/>
            <a:r>
              <a:rPr lang="ru-RU" sz="1500" dirty="0"/>
              <a:t>Охранная зона – 8 х 6 м.</a:t>
            </a:r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>
                <a:latin typeface="Times New Roman" pitchFamily="18" charset="0"/>
              </a:rPr>
              <a:t>В братской могиле захоронено 125 человек, из них 111 военнослужащих, 14 участника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32 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4C68D-052A-9A91-8AE7-A9DA12B17D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76457"/>
            <a:ext cx="4204634" cy="48429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5760B7-5B27-158B-F740-266CE68A07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604623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E87D606B-1D6E-7715-AEBC-4DB2D7301B3C}"/>
              </a:ext>
            </a:extLst>
          </p:cNvPr>
          <p:cNvSpPr/>
          <p:nvPr/>
        </p:nvSpPr>
        <p:spPr>
          <a:xfrm>
            <a:off x="4283968" y="5661248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51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6034</TotalTime>
  <Words>1724</Words>
  <Application>Microsoft Office PowerPoint</Application>
  <PresentationFormat>Экран (4:3)</PresentationFormat>
  <Paragraphs>214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Book Antiqua</vt:lpstr>
      <vt:lpstr>Calibri</vt:lpstr>
      <vt:lpstr>Times New Roman</vt:lpstr>
      <vt:lpstr>Wingdings</vt:lpstr>
      <vt:lpstr>Твердый переплет</vt:lpstr>
      <vt:lpstr>Воинские захоронения,  захоронения жертв войн периода Великой Отечественной войны  (Мядельский район)  </vt:lpstr>
      <vt:lpstr>- воинское захоронение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Зуевская Валентина</cp:lastModifiedBy>
  <cp:revision>758</cp:revision>
  <cp:lastPrinted>2021-04-13T09:10:40Z</cp:lastPrinted>
  <dcterms:created xsi:type="dcterms:W3CDTF">2020-03-19T11:34:18Z</dcterms:created>
  <dcterms:modified xsi:type="dcterms:W3CDTF">2026-04-27T13:26:04Z</dcterms:modified>
</cp:coreProperties>
</file>