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8" r:id="rId3"/>
    <p:sldId id="259" r:id="rId4"/>
    <p:sldId id="263" r:id="rId5"/>
    <p:sldId id="256" r:id="rId6"/>
    <p:sldId id="264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/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Профилактика преступлений против половой неприкосновенности несовершеннолетних</a:t>
            </a:r>
            <a:r>
              <a:rPr lang="ru-RU" dirty="0"/>
              <a:t>.</a:t>
            </a:r>
          </a:p>
        </p:txBody>
      </p:sp>
      <p:pic>
        <p:nvPicPr>
          <p:cNvPr id="15362" name="Picture 2" descr="http://ladysview.net/uploads/posts/2012-02/1328747678_sexeducation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590800"/>
            <a:ext cx="45720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/>
          <a:lstStyle/>
          <a:p>
            <a:r>
              <a:rPr lang="ru-RU" b="1" dirty="0"/>
              <a:t>Половая неприкосновенность</a:t>
            </a:r>
            <a:r>
              <a:rPr lang="ru-RU" dirty="0"/>
              <a:t> - составная часть личной неприкосновенности, охраняющая человека от любых противоправных посягательств. Она охраняется уголовным законодательством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>
            <a:normAutofit/>
          </a:bodyPr>
          <a:lstStyle/>
          <a:p>
            <a:r>
              <a:rPr lang="ru-RU" dirty="0"/>
              <a:t>Насилие в отношении детей во всем мире превратилось в серьезную проблему: миллионы детей становятся жертвами физического и сексуального насилия и зачастую страдают от неисправимых последствий этого зла. 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81138"/>
            <a:ext cx="8229600" cy="4525962"/>
          </a:xfrm>
        </p:spPr>
        <p:txBody>
          <a:bodyPr/>
          <a:lstStyle/>
          <a:p>
            <a:r>
              <a:rPr lang="ru-RU" dirty="0"/>
              <a:t>К сожалению, и наша страна в этом отношении не отстает от других стран. Наше государство присоединилось ко множеству международных договоров и конвенций, касающихся защиты прав детей, принят целый ряд национальных правовых актов.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600199"/>
          </a:xfrm>
        </p:spPr>
        <p:txBody>
          <a:bodyPr/>
          <a:lstStyle/>
          <a:p>
            <a:pPr algn="ctr"/>
            <a:r>
              <a:rPr lang="ru-RU" sz="3600" b="1" u="sng" dirty="0"/>
              <a:t>Тайны биологических основ пола</a:t>
            </a:r>
            <a:r>
              <a:rPr lang="ru-RU" b="1" u="sng" dirty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0" y="2057400"/>
            <a:ext cx="7848600" cy="4267200"/>
          </a:xfrm>
        </p:spPr>
        <p:txBody>
          <a:bodyPr>
            <a:normAutofit fontScale="32500" lnSpcReduction="20000"/>
          </a:bodyPr>
          <a:lstStyle/>
          <a:p>
            <a:r>
              <a:rPr lang="ru-RU" sz="7200" dirty="0"/>
              <a:t>Сколько</a:t>
            </a:r>
            <a:r>
              <a:rPr lang="ru-RU" sz="7200" i="1" dirty="0"/>
              <a:t> </a:t>
            </a:r>
            <a:r>
              <a:rPr lang="ru-RU" sz="7200" dirty="0"/>
              <a:t>существует человечество, столько спорят и размышляют о его происхождении, строят прогнозы о долговечности его на Земле. </a:t>
            </a:r>
          </a:p>
          <a:p>
            <a:r>
              <a:rPr lang="ru-RU" sz="7200" dirty="0"/>
              <a:t>Тайна мироздания. Преемственность поколений. Таинства пола. Тайны биологических основ жизни. А почему тайна? Почему? Наверно, потому что о тесных связях человека с природой не всегда принято говорить вслух. Может быть, поэтому темы для разговоров с подростками и детьми делятся на удобные и неудобные. У родителей с трудом находятся термины и понятия, позволяющие свободно обсуждать проблемы, связанные вопросами пола. </a:t>
            </a:r>
          </a:p>
          <a:p>
            <a:endParaRPr lang="ru-RU" sz="4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0" y="609600"/>
            <a:ext cx="8229600" cy="5397500"/>
          </a:xfrm>
        </p:spPr>
        <p:txBody>
          <a:bodyPr>
            <a:normAutofit fontScale="70000" lnSpcReduction="20000"/>
          </a:bodyPr>
          <a:lstStyle/>
          <a:p>
            <a:r>
              <a:rPr lang="ru-RU" sz="3600" dirty="0"/>
              <a:t>А в подростковом возрасте и юношеском проблемы здоровья, пола, приобретают особое значение, дети растут быстро, на помощь приходят дворовые “просветители”. И наслушавшись небылиц, созревающий подросток не получивший соответствующей позитивной подготовки в половом воспитании приводит к неадекватному восприятию, переживаниям, что он не такой как все, извращенным понятиям, стрессу. С такими последствиями мы можем потерять для общества здорового в будущем индивида, как в моральном так психологически-биологическом смысле. Так может быть, не доводить дело до таких непредсказуемых последствий? Предупредить ошибки легче, чем их исправлять.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25000" lnSpcReduction="20000"/>
          </a:bodyPr>
          <a:lstStyle/>
          <a:p>
            <a:pPr fontAlgn="base"/>
            <a:endParaRPr lang="ru-RU" dirty="0"/>
          </a:p>
          <a:p>
            <a:pPr fontAlgn="base"/>
            <a:br>
              <a:rPr lang="ru-RU" dirty="0"/>
            </a:br>
            <a:br>
              <a:rPr lang="ru-RU" sz="9600" dirty="0">
                <a:latin typeface="Arial" pitchFamily="34" charset="0"/>
                <a:cs typeface="Arial" pitchFamily="34" charset="0"/>
              </a:rPr>
            </a:br>
            <a:r>
              <a:rPr lang="ru-RU" sz="9600" dirty="0">
                <a:latin typeface="Arial" pitchFamily="34" charset="0"/>
                <a:cs typeface="Arial" pitchFamily="34" charset="0"/>
              </a:rPr>
              <a:t>Избежать насилия можно, но для этого запомнить</a:t>
            </a:r>
            <a:br>
              <a:rPr lang="ru-RU" sz="9600" dirty="0">
                <a:latin typeface="Arial" pitchFamily="34" charset="0"/>
                <a:cs typeface="Arial" pitchFamily="34" charset="0"/>
              </a:rPr>
            </a:br>
            <a:r>
              <a:rPr lang="ru-RU" sz="9600" dirty="0">
                <a:latin typeface="Arial" pitchFamily="34" charset="0"/>
                <a:cs typeface="Arial" pitchFamily="34" charset="0"/>
              </a:rPr>
              <a:t>"Правило пяти "нельзя":</a:t>
            </a:r>
            <a:br>
              <a:rPr lang="ru-RU" sz="9600" dirty="0">
                <a:latin typeface="Arial" pitchFamily="34" charset="0"/>
                <a:cs typeface="Arial" pitchFamily="34" charset="0"/>
              </a:rPr>
            </a:br>
            <a:r>
              <a:rPr lang="ru-RU" sz="9600" dirty="0">
                <a:latin typeface="Arial" pitchFamily="34" charset="0"/>
                <a:cs typeface="Arial" pitchFamily="34" charset="0"/>
              </a:rPr>
              <a:t>- Нельзя разговаривать с незнакомцами на улице и впускать их в дом.</a:t>
            </a:r>
            <a:br>
              <a:rPr lang="ru-RU" sz="9600" dirty="0">
                <a:latin typeface="Arial" pitchFamily="34" charset="0"/>
                <a:cs typeface="Arial" pitchFamily="34" charset="0"/>
              </a:rPr>
            </a:br>
            <a:r>
              <a:rPr lang="ru-RU" sz="9600" dirty="0">
                <a:latin typeface="Arial" pitchFamily="34" charset="0"/>
                <a:cs typeface="Arial" pitchFamily="34" charset="0"/>
              </a:rPr>
              <a:t>- Нельзя заходить с ними вместе в подъезд и лифт.</a:t>
            </a:r>
            <a:br>
              <a:rPr lang="ru-RU" sz="9600" dirty="0">
                <a:latin typeface="Arial" pitchFamily="34" charset="0"/>
                <a:cs typeface="Arial" pitchFamily="34" charset="0"/>
              </a:rPr>
            </a:br>
            <a:r>
              <a:rPr lang="ru-RU" sz="9600" dirty="0">
                <a:latin typeface="Arial" pitchFamily="34" charset="0"/>
                <a:cs typeface="Arial" pitchFamily="34" charset="0"/>
              </a:rPr>
              <a:t>- Нельзя садиться в чужую машину.</a:t>
            </a:r>
            <a:br>
              <a:rPr lang="ru-RU" sz="9600" dirty="0">
                <a:latin typeface="Arial" pitchFamily="34" charset="0"/>
                <a:cs typeface="Arial" pitchFamily="34" charset="0"/>
              </a:rPr>
            </a:br>
            <a:r>
              <a:rPr lang="ru-RU" sz="9600" dirty="0">
                <a:latin typeface="Arial" pitchFamily="34" charset="0"/>
                <a:cs typeface="Arial" pitchFamily="34" charset="0"/>
              </a:rPr>
              <a:t>- Нельзя принимать от незнакомых людей подарки и соглашаться на их предложение пойти к ним домой или еще куда-либо.</a:t>
            </a:r>
            <a:br>
              <a:rPr lang="ru-RU" sz="9600" dirty="0">
                <a:latin typeface="Arial" pitchFamily="34" charset="0"/>
                <a:cs typeface="Arial" pitchFamily="34" charset="0"/>
              </a:rPr>
            </a:br>
            <a:r>
              <a:rPr lang="ru-RU" sz="9600" dirty="0">
                <a:latin typeface="Arial" pitchFamily="34" charset="0"/>
                <a:cs typeface="Arial" pitchFamily="34" charset="0"/>
              </a:rPr>
              <a:t>- Нельзя задерживаться на улице одному, особенно с наступлением темноты.</a:t>
            </a:r>
            <a:br>
              <a:rPr lang="ru-RU" sz="9600" dirty="0">
                <a:latin typeface="Arial" pitchFamily="34" charset="0"/>
                <a:cs typeface="Arial" pitchFamily="34" charset="0"/>
              </a:rPr>
            </a:br>
            <a:endParaRPr lang="ru-RU" sz="9600" dirty="0">
              <a:latin typeface="Arial" pitchFamily="34" charset="0"/>
              <a:cs typeface="Arial" pitchFamily="34" charset="0"/>
            </a:endParaRPr>
          </a:p>
          <a:p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               5 нельзя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- Если ему предлагают зайти в гости или подвезти до дома, пусть даже это соседи.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- Если за ним в школу или детский сад пришел посторонний, а родители не предупреждали его об этом заранее.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- Если в отсутствие родителей пришел незнакомый (малознакомый) человек и просит впустить его в квартиру.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dirty="0">
                <a:latin typeface="Arial" pitchFamily="34" charset="0"/>
                <a:cs typeface="Arial" pitchFamily="34" charset="0"/>
              </a:rPr>
              <a:t>- Если незнакомец угощает чем-нибудь с целью познакомиться и провести с тобой время.</a:t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itchFamily="34" charset="0"/>
                <a:cs typeface="Arial" pitchFamily="34" charset="0"/>
              </a:rPr>
              <a:t>     Нужно всегда отвечать "Нет!":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271</TotalTime>
  <Words>190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Lucida Sans Unicode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Тайны биологических основ пола.</vt:lpstr>
      <vt:lpstr>Презентация PowerPoint</vt:lpstr>
      <vt:lpstr>                5 нельзя</vt:lpstr>
      <vt:lpstr>     Нужно всегда отвечать "Нет!":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Валентина Зуевская</cp:lastModifiedBy>
  <cp:revision>31</cp:revision>
  <dcterms:created xsi:type="dcterms:W3CDTF">2015-12-26T14:45:37Z</dcterms:created>
  <dcterms:modified xsi:type="dcterms:W3CDTF">2021-12-14T11:05:52Z</dcterms:modified>
</cp:coreProperties>
</file>